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 id="2147483684" r:id="rId5"/>
    <p:sldMasterId id="214748368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Lst>
  <p:sldSz cy="5143500" cx="9144000"/>
  <p:notesSz cx="6858000" cy="9144000"/>
  <p:embeddedFontLst>
    <p:embeddedFont>
      <p:font typeface="Raleway"/>
      <p:regular r:id="rId36"/>
      <p:bold r:id="rId37"/>
      <p:italic r:id="rId38"/>
      <p:boldItalic r:id="rId39"/>
    </p:embeddedFont>
    <p:embeddedFont>
      <p:font typeface="Roboto"/>
      <p:regular r:id="rId40"/>
      <p:bold r:id="rId41"/>
      <p:italic r:id="rId42"/>
      <p:boldItalic r:id="rId43"/>
    </p:embeddedFont>
    <p:embeddedFont>
      <p:font typeface="Lato"/>
      <p:regular r:id="rId44"/>
      <p:bold r:id="rId45"/>
      <p:italic r:id="rId46"/>
      <p:boldItalic r:id="rId47"/>
    </p:embeddedFont>
    <p:embeddedFont>
      <p:font typeface="Lato Light"/>
      <p:regular r:id="rId48"/>
      <p:bold r:id="rId49"/>
      <p:italic r:id="rId50"/>
      <p:boldItalic r:id="rId51"/>
    </p:embeddedFont>
    <p:embeddedFont>
      <p:font typeface="Oswald Light"/>
      <p:regular r:id="rId52"/>
      <p:bold r:id="rId53"/>
    </p:embeddedFont>
    <p:embeddedFont>
      <p:font typeface="Oswald"/>
      <p:regular r:id="rId54"/>
      <p:bold r:id="rId55"/>
    </p:embeddedFont>
    <p:embeddedFont>
      <p:font typeface="Merriweather"/>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Lato-regular.fntdata"/><Relationship Id="rId43" Type="http://schemas.openxmlformats.org/officeDocument/2006/relationships/font" Target="fonts/Roboto-boldItalic.fntdata"/><Relationship Id="rId46" Type="http://schemas.openxmlformats.org/officeDocument/2006/relationships/font" Target="fonts/Lato-italic.fntdata"/><Relationship Id="rId45" Type="http://schemas.openxmlformats.org/officeDocument/2006/relationships/font" Target="fonts/Lato-bold.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LatoLight-regular.fntdata"/><Relationship Id="rId47" Type="http://schemas.openxmlformats.org/officeDocument/2006/relationships/font" Target="fonts/Lato-boldItalic.fntdata"/><Relationship Id="rId49" Type="http://schemas.openxmlformats.org/officeDocument/2006/relationships/font" Target="fonts/LatoLight-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font" Target="fonts/Raleway-bold.fntdata"/><Relationship Id="rId36" Type="http://schemas.openxmlformats.org/officeDocument/2006/relationships/font" Target="fonts/Raleway-regular.fntdata"/><Relationship Id="rId39" Type="http://schemas.openxmlformats.org/officeDocument/2006/relationships/font" Target="fonts/Raleway-boldItalic.fntdata"/><Relationship Id="rId38" Type="http://schemas.openxmlformats.org/officeDocument/2006/relationships/font" Target="fonts/Raleway-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LatoLight-boldItalic.fntdata"/><Relationship Id="rId50" Type="http://schemas.openxmlformats.org/officeDocument/2006/relationships/font" Target="fonts/LatoLight-italic.fntdata"/><Relationship Id="rId53" Type="http://schemas.openxmlformats.org/officeDocument/2006/relationships/font" Target="fonts/OswaldLight-bold.fntdata"/><Relationship Id="rId52" Type="http://schemas.openxmlformats.org/officeDocument/2006/relationships/font" Target="fonts/OswaldLight-regular.fntdata"/><Relationship Id="rId11" Type="http://schemas.openxmlformats.org/officeDocument/2006/relationships/slide" Target="slides/slide4.xml"/><Relationship Id="rId55" Type="http://schemas.openxmlformats.org/officeDocument/2006/relationships/font" Target="fonts/Oswald-bold.fntdata"/><Relationship Id="rId10" Type="http://schemas.openxmlformats.org/officeDocument/2006/relationships/slide" Target="slides/slide3.xml"/><Relationship Id="rId54" Type="http://schemas.openxmlformats.org/officeDocument/2006/relationships/font" Target="fonts/Oswald-regular.fntdata"/><Relationship Id="rId13" Type="http://schemas.openxmlformats.org/officeDocument/2006/relationships/slide" Target="slides/slide6.xml"/><Relationship Id="rId57" Type="http://schemas.openxmlformats.org/officeDocument/2006/relationships/font" Target="fonts/Merriweather-bold.fntdata"/><Relationship Id="rId12" Type="http://schemas.openxmlformats.org/officeDocument/2006/relationships/slide" Target="slides/slide5.xml"/><Relationship Id="rId56" Type="http://schemas.openxmlformats.org/officeDocument/2006/relationships/font" Target="fonts/Merriweather-regular.fntdata"/><Relationship Id="rId15" Type="http://schemas.openxmlformats.org/officeDocument/2006/relationships/slide" Target="slides/slide8.xml"/><Relationship Id="rId59" Type="http://schemas.openxmlformats.org/officeDocument/2006/relationships/font" Target="fonts/Merriweather-boldItalic.fntdata"/><Relationship Id="rId14" Type="http://schemas.openxmlformats.org/officeDocument/2006/relationships/slide" Target="slides/slide7.xml"/><Relationship Id="rId58" Type="http://schemas.openxmlformats.org/officeDocument/2006/relationships/font" Target="fonts/Merriweather-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geofthrivability.com/files/2019/01/1yzgJ-66YvsokIvqw93jiJQ.png"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geofthrivability.com/files/2019/01/1yzgJ-66YvsokIvqw93jiJQ.png"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geofthrivability.com/files/2019/01/1yzgJ-66YvsokIvqw93jiJQ.png"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79232bfe2d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79232bfe2d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79232bfe2d_0_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79232bfe2d_0_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79232bfe2d_0_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79232bfe2d_0_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79232bfe2d_0_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79232bfe2d_0_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379232bfe2d_0_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379232bfe2d_0_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379232bfe2d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379232bfe2d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79232bfe2d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79232bfe2d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79232bfe2d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79232bfe2d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79232bfe2d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379232bfe2d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79232bfe2d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379232bfe2d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2c3003e42c_0_17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2c3003e42c_0_1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379232bfe2d_0_7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379232bfe2d_0_7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379232bfe2d_0_8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379232bfe2d_0_8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79232bfe2d_0_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379232bfe2d_0_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79232bfe2d_0_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379232bfe2d_0_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79232bfe2d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79232bfe2d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379232bfe2d_0_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379232bfe2d_0_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379232bfe2d_0_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379232bfe2d_0_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32c3003e42c_0_1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32c3003e42c_0_1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e42d8c8a54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e42d8c8a54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79232bfe2d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79232bfe2d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79232bfe2d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79232bfe2d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a:t>
            </a:r>
            <a:r>
              <a:rPr lang="en" u="sng">
                <a:solidFill>
                  <a:schemeClr val="hlink"/>
                </a:solidFill>
                <a:hlinkClick r:id="rId2"/>
              </a:rPr>
              <a:t>https://ageofthrivability.com/files/2019/01/1yzgJ-66YvsokIvqw93jiJQ.png</a:t>
            </a:r>
            <a:r>
              <a:rPr lang="en"/>
              <a: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79232bfe2d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79232bfe2d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a:t>
            </a:r>
            <a:r>
              <a:rPr lang="en" u="sng">
                <a:solidFill>
                  <a:schemeClr val="hlink"/>
                </a:solidFill>
                <a:hlinkClick r:id="rId2"/>
              </a:rPr>
              <a:t>https://ageofthrivability.com/files/2019/01/1yzgJ-66YvsokIvqw93jiJQ.png</a:t>
            </a:r>
            <a:r>
              <a:rPr lang="en"/>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79232bfe2d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79232bfe2d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a:t>
            </a:r>
            <a:r>
              <a:rPr lang="en" u="sng">
                <a:solidFill>
                  <a:schemeClr val="hlink"/>
                </a:solidFill>
                <a:hlinkClick r:id="rId2"/>
              </a:rPr>
              <a:t>https://ageofthrivability.com/files/2019/01/1yzgJ-66YvsokIvqw93jiJQ.png</a:t>
            </a:r>
            <a:r>
              <a:rPr lang="en"/>
              <a: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79232bfe2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79232bfe2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2c3003e42c_0_1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32c3003e42c_0_1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2c3003e42c_0_1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2c3003e42c_0_1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Template - Glavan style">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sp>
        <p:nvSpPr>
          <p:cNvPr id="55" name="Google Shape;55;p14"/>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56" name="Google Shape;56;p14"/>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57" name="Google Shape;57;p14"/>
          <p:cNvSpPr txBox="1"/>
          <p:nvPr>
            <p:ph idx="1" type="subTitle"/>
          </p:nvPr>
        </p:nvSpPr>
        <p:spPr>
          <a:xfrm>
            <a:off x="311700" y="1878560"/>
            <a:ext cx="4242600" cy="738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59" name="Shape 59"/>
        <p:cNvGrpSpPr/>
        <p:nvPr/>
      </p:nvGrpSpPr>
      <p:grpSpPr>
        <a:xfrm>
          <a:off x="0" y="0"/>
          <a:ext cx="0" cy="0"/>
          <a:chOff x="0" y="0"/>
          <a:chExt cx="0" cy="0"/>
        </a:xfrm>
      </p:grpSpPr>
      <p:sp>
        <p:nvSpPr>
          <p:cNvPr id="60" name="Google Shape;60;p15"/>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61" name="Google Shape;61;p15"/>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62" name="Google Shape;62;p15"/>
          <p:cNvSpPr txBox="1"/>
          <p:nvPr>
            <p:ph type="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63" name="Google Shape;6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sp>
        <p:nvSpPr>
          <p:cNvPr id="65" name="Google Shape;65;p16"/>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6"/>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67" name="Google Shape;67;p16"/>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68" name="Google Shape;68;p16"/>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69" name="Google Shape;69;p16"/>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0" name="Google Shape;70;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sp>
        <p:nvSpPr>
          <p:cNvPr id="72" name="Google Shape;72;p17"/>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7"/>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74" name="Google Shape;74;p17"/>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17"/>
          <p:cNvSpPr txBox="1"/>
          <p:nvPr>
            <p:ph idx="2" type="body"/>
          </p:nvPr>
        </p:nvSpPr>
        <p:spPr>
          <a:xfrm>
            <a:off x="48324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 name="Shape 77"/>
        <p:cNvGrpSpPr/>
        <p:nvPr/>
      </p:nvGrpSpPr>
      <p:grpSpPr>
        <a:xfrm>
          <a:off x="0" y="0"/>
          <a:ext cx="0" cy="0"/>
          <a:chOff x="0" y="0"/>
          <a:chExt cx="0" cy="0"/>
        </a:xfrm>
      </p:grpSpPr>
      <p:sp>
        <p:nvSpPr>
          <p:cNvPr id="78" name="Google Shape;78;p18"/>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8"/>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80" name="Google Shape;80;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1" name="Shape 81"/>
        <p:cNvGrpSpPr/>
        <p:nvPr/>
      </p:nvGrpSpPr>
      <p:grpSpPr>
        <a:xfrm>
          <a:off x="0" y="0"/>
          <a:ext cx="0" cy="0"/>
          <a:chOff x="0" y="0"/>
          <a:chExt cx="0" cy="0"/>
        </a:xfrm>
      </p:grpSpPr>
      <p:sp>
        <p:nvSpPr>
          <p:cNvPr id="82" name="Google Shape;82;p19"/>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9"/>
          <p:cNvSpPr txBox="1"/>
          <p:nvPr>
            <p:ph type="title"/>
          </p:nvPr>
        </p:nvSpPr>
        <p:spPr>
          <a:xfrm>
            <a:off x="311725" y="500925"/>
            <a:ext cx="3127500" cy="1829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84" name="Google Shape;84;p19"/>
          <p:cNvSpPr txBox="1"/>
          <p:nvPr>
            <p:ph idx="1" type="body"/>
          </p:nvPr>
        </p:nvSpPr>
        <p:spPr>
          <a:xfrm>
            <a:off x="311700" y="2390650"/>
            <a:ext cx="3127500" cy="229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85" name="Google Shape;85;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6" name="Shape 86"/>
        <p:cNvGrpSpPr/>
        <p:nvPr/>
      </p:nvGrpSpPr>
      <p:grpSpPr>
        <a:xfrm>
          <a:off x="0" y="0"/>
          <a:ext cx="0" cy="0"/>
          <a:chOff x="0" y="0"/>
          <a:chExt cx="0" cy="0"/>
        </a:xfrm>
      </p:grpSpPr>
      <p:sp>
        <p:nvSpPr>
          <p:cNvPr id="87" name="Google Shape;87;p20"/>
          <p:cNvSpPr txBox="1"/>
          <p:nvPr>
            <p:ph type="title"/>
          </p:nvPr>
        </p:nvSpPr>
        <p:spPr>
          <a:xfrm>
            <a:off x="311675" y="798600"/>
            <a:ext cx="6247800" cy="35463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88" name="Google Shape;88;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 name="Shape 89"/>
        <p:cNvGrpSpPr/>
        <p:nvPr/>
      </p:nvGrpSpPr>
      <p:grpSpPr>
        <a:xfrm>
          <a:off x="0" y="0"/>
          <a:ext cx="0" cy="0"/>
          <a:chOff x="0" y="0"/>
          <a:chExt cx="0" cy="0"/>
        </a:xfrm>
      </p:grpSpPr>
      <p:sp>
        <p:nvSpPr>
          <p:cNvPr id="90" name="Google Shape;90;p21"/>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1"/>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92" name="Google Shape;92;p21"/>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93" name="Google Shape;93;p21"/>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4" name="Google Shape;94;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5" name="Shape 95"/>
        <p:cNvGrpSpPr/>
        <p:nvPr/>
      </p:nvGrpSpPr>
      <p:grpSpPr>
        <a:xfrm>
          <a:off x="0" y="0"/>
          <a:ext cx="0" cy="0"/>
          <a:chOff x="0" y="0"/>
          <a:chExt cx="0" cy="0"/>
        </a:xfrm>
      </p:grpSpPr>
      <p:sp>
        <p:nvSpPr>
          <p:cNvPr id="96" name="Google Shape;96;p22"/>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2"/>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98" name="Google Shape;9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99" name="Shape 99"/>
        <p:cNvGrpSpPr/>
        <p:nvPr/>
      </p:nvGrpSpPr>
      <p:grpSpPr>
        <a:xfrm>
          <a:off x="0" y="0"/>
          <a:ext cx="0" cy="0"/>
          <a:chOff x="0" y="0"/>
          <a:chExt cx="0" cy="0"/>
        </a:xfrm>
      </p:grpSpPr>
      <p:sp>
        <p:nvSpPr>
          <p:cNvPr id="100" name="Google Shape;100;p23"/>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101" name="Google Shape;101;p23"/>
          <p:cNvSpPr txBox="1"/>
          <p:nvPr>
            <p:ph idx="1" type="body"/>
          </p:nvPr>
        </p:nvSpPr>
        <p:spPr>
          <a:xfrm>
            <a:off x="311700" y="2121425"/>
            <a:ext cx="5334900" cy="942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102" name="Google Shape;10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3" name="Shape 103"/>
        <p:cNvGrpSpPr/>
        <p:nvPr/>
      </p:nvGrpSpPr>
      <p:grpSpPr>
        <a:xfrm>
          <a:off x="0" y="0"/>
          <a:ext cx="0" cy="0"/>
          <a:chOff x="0" y="0"/>
          <a:chExt cx="0" cy="0"/>
        </a:xfrm>
      </p:grpSpPr>
      <p:sp>
        <p:nvSpPr>
          <p:cNvPr id="104" name="Google Shape;10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5" name="Shape 105"/>
        <p:cNvGrpSpPr/>
        <p:nvPr/>
      </p:nvGrpSpPr>
      <p:grpSpPr>
        <a:xfrm>
          <a:off x="0" y="0"/>
          <a:ext cx="0" cy="0"/>
          <a:chOff x="0" y="0"/>
          <a:chExt cx="0" cy="0"/>
        </a:xfrm>
      </p:grpSpPr>
      <p:sp>
        <p:nvSpPr>
          <p:cNvPr id="106" name="Google Shape;106;p25"/>
          <p:cNvSpPr txBox="1"/>
          <p:nvPr>
            <p:ph type="title"/>
          </p:nvPr>
        </p:nvSpPr>
        <p:spPr>
          <a:xfrm>
            <a:off x="457200" y="0"/>
            <a:ext cx="8229600" cy="857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107" name="Google Shape;107;p25"/>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8" name="Google Shape;108;p25"/>
          <p:cNvSpPr txBox="1"/>
          <p:nvPr>
            <p:ph idx="10" type="dt"/>
          </p:nvPr>
        </p:nvSpPr>
        <p:spPr>
          <a:xfrm>
            <a:off x="457200" y="4683919"/>
            <a:ext cx="2133600" cy="3573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25"/>
          <p:cNvSpPr txBox="1"/>
          <p:nvPr>
            <p:ph idx="11" type="ftr"/>
          </p:nvPr>
        </p:nvSpPr>
        <p:spPr>
          <a:xfrm>
            <a:off x="3124200" y="4683919"/>
            <a:ext cx="2895600" cy="3573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25"/>
          <p:cNvSpPr txBox="1"/>
          <p:nvPr>
            <p:ph idx="12" type="sldNum"/>
          </p:nvPr>
        </p:nvSpPr>
        <p:spPr>
          <a:xfrm>
            <a:off x="6553200" y="4683919"/>
            <a:ext cx="2133600" cy="3573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i="0" sz="14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4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4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4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4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4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4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4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5" name="Shape 115"/>
        <p:cNvGrpSpPr/>
        <p:nvPr/>
      </p:nvGrpSpPr>
      <p:grpSpPr>
        <a:xfrm>
          <a:off x="0" y="0"/>
          <a:ext cx="0" cy="0"/>
          <a:chOff x="0" y="0"/>
          <a:chExt cx="0" cy="0"/>
        </a:xfrm>
      </p:grpSpPr>
      <p:sp>
        <p:nvSpPr>
          <p:cNvPr id="116" name="Google Shape;116;p2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7" name="Google Shape;117;p2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8" name="Google Shape;118;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9" name="Shape 119"/>
        <p:cNvGrpSpPr/>
        <p:nvPr/>
      </p:nvGrpSpPr>
      <p:grpSpPr>
        <a:xfrm>
          <a:off x="0" y="0"/>
          <a:ext cx="0" cy="0"/>
          <a:chOff x="0" y="0"/>
          <a:chExt cx="0" cy="0"/>
        </a:xfrm>
      </p:grpSpPr>
      <p:sp>
        <p:nvSpPr>
          <p:cNvPr id="120" name="Google Shape;120;p2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21" name="Google Shape;121;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2" name="Shape 122"/>
        <p:cNvGrpSpPr/>
        <p:nvPr/>
      </p:nvGrpSpPr>
      <p:grpSpPr>
        <a:xfrm>
          <a:off x="0" y="0"/>
          <a:ext cx="0" cy="0"/>
          <a:chOff x="0" y="0"/>
          <a:chExt cx="0" cy="0"/>
        </a:xfrm>
      </p:grpSpPr>
      <p:sp>
        <p:nvSpPr>
          <p:cNvPr id="123" name="Google Shape;123;p2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4" name="Google Shape;124;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25" name="Google Shape;125;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6" name="Shape 126"/>
        <p:cNvGrpSpPr/>
        <p:nvPr/>
      </p:nvGrpSpPr>
      <p:grpSpPr>
        <a:xfrm>
          <a:off x="0" y="0"/>
          <a:ext cx="0" cy="0"/>
          <a:chOff x="0" y="0"/>
          <a:chExt cx="0" cy="0"/>
        </a:xfrm>
      </p:grpSpPr>
      <p:sp>
        <p:nvSpPr>
          <p:cNvPr id="127" name="Google Shape;127;p3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8" name="Google Shape;128;p30"/>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29" name="Google Shape;129;p30"/>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0" name="Google Shape;130;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1" name="Shape 131"/>
        <p:cNvGrpSpPr/>
        <p:nvPr/>
      </p:nvGrpSpPr>
      <p:grpSpPr>
        <a:xfrm>
          <a:off x="0" y="0"/>
          <a:ext cx="0" cy="0"/>
          <a:chOff x="0" y="0"/>
          <a:chExt cx="0" cy="0"/>
        </a:xfrm>
      </p:grpSpPr>
      <p:sp>
        <p:nvSpPr>
          <p:cNvPr id="132" name="Google Shape;132;p3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3" name="Google Shape;133;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4" name="Shape 134"/>
        <p:cNvGrpSpPr/>
        <p:nvPr/>
      </p:nvGrpSpPr>
      <p:grpSpPr>
        <a:xfrm>
          <a:off x="0" y="0"/>
          <a:ext cx="0" cy="0"/>
          <a:chOff x="0" y="0"/>
          <a:chExt cx="0" cy="0"/>
        </a:xfrm>
      </p:grpSpPr>
      <p:sp>
        <p:nvSpPr>
          <p:cNvPr id="135" name="Google Shape;135;p32"/>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6" name="Google Shape;136;p32"/>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7" name="Google Shape;137;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80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8" name="Shape 138"/>
        <p:cNvGrpSpPr/>
        <p:nvPr/>
      </p:nvGrpSpPr>
      <p:grpSpPr>
        <a:xfrm>
          <a:off x="0" y="0"/>
          <a:ext cx="0" cy="0"/>
          <a:chOff x="0" y="0"/>
          <a:chExt cx="0" cy="0"/>
        </a:xfrm>
      </p:grpSpPr>
      <p:sp>
        <p:nvSpPr>
          <p:cNvPr id="139" name="Google Shape;139;p33"/>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40" name="Google Shape;140;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1" name="Shape 141"/>
        <p:cNvGrpSpPr/>
        <p:nvPr/>
      </p:nvGrpSpPr>
      <p:grpSpPr>
        <a:xfrm>
          <a:off x="0" y="0"/>
          <a:ext cx="0" cy="0"/>
          <a:chOff x="0" y="0"/>
          <a:chExt cx="0" cy="0"/>
        </a:xfrm>
      </p:grpSpPr>
      <p:sp>
        <p:nvSpPr>
          <p:cNvPr id="142" name="Google Shape;142;p3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4"/>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44" name="Google Shape;144;p34"/>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45" name="Google Shape;145;p34"/>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46" name="Google Shape;146;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7" name="Shape 147"/>
        <p:cNvGrpSpPr/>
        <p:nvPr/>
      </p:nvGrpSpPr>
      <p:grpSpPr>
        <a:xfrm>
          <a:off x="0" y="0"/>
          <a:ext cx="0" cy="0"/>
          <a:chOff x="0" y="0"/>
          <a:chExt cx="0" cy="0"/>
        </a:xfrm>
      </p:grpSpPr>
      <p:sp>
        <p:nvSpPr>
          <p:cNvPr id="148" name="Google Shape;148;p35"/>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149" name="Google Shape;149;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0" name="Shape 150"/>
        <p:cNvGrpSpPr/>
        <p:nvPr/>
      </p:nvGrpSpPr>
      <p:grpSpPr>
        <a:xfrm>
          <a:off x="0" y="0"/>
          <a:ext cx="0" cy="0"/>
          <a:chOff x="0" y="0"/>
          <a:chExt cx="0" cy="0"/>
        </a:xfrm>
      </p:grpSpPr>
      <p:sp>
        <p:nvSpPr>
          <p:cNvPr id="151" name="Google Shape;151;p3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52" name="Google Shape;152;p36"/>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153" name="Google Shape;153;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4" name="Shape 154"/>
        <p:cNvGrpSpPr/>
        <p:nvPr/>
      </p:nvGrpSpPr>
      <p:grpSpPr>
        <a:xfrm>
          <a:off x="0" y="0"/>
          <a:ext cx="0" cy="0"/>
          <a:chOff x="0" y="0"/>
          <a:chExt cx="0" cy="0"/>
        </a:xfrm>
      </p:grpSpPr>
      <p:sp>
        <p:nvSpPr>
          <p:cNvPr id="155" name="Google Shape;155;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6" name="Shape 156"/>
        <p:cNvGrpSpPr/>
        <p:nvPr/>
      </p:nvGrpSpPr>
      <p:grpSpPr>
        <a:xfrm>
          <a:off x="0" y="0"/>
          <a:ext cx="0" cy="0"/>
          <a:chOff x="0" y="0"/>
          <a:chExt cx="0" cy="0"/>
        </a:xfrm>
      </p:grpSpPr>
      <p:sp>
        <p:nvSpPr>
          <p:cNvPr id="157" name="Google Shape;157;p38"/>
          <p:cNvSpPr txBox="1"/>
          <p:nvPr>
            <p:ph type="title"/>
          </p:nvPr>
        </p:nvSpPr>
        <p:spPr>
          <a:xfrm>
            <a:off x="457200" y="0"/>
            <a:ext cx="8229600" cy="8574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158" name="Google Shape;158;p38"/>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59" name="Google Shape;159;p38"/>
          <p:cNvSpPr txBox="1"/>
          <p:nvPr>
            <p:ph idx="10" type="dt"/>
          </p:nvPr>
        </p:nvSpPr>
        <p:spPr>
          <a:xfrm>
            <a:off x="457200" y="4683919"/>
            <a:ext cx="2133600" cy="3573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0" name="Google Shape;160;p38"/>
          <p:cNvSpPr txBox="1"/>
          <p:nvPr>
            <p:ph idx="11" type="ftr"/>
          </p:nvPr>
        </p:nvSpPr>
        <p:spPr>
          <a:xfrm>
            <a:off x="3124200" y="4683919"/>
            <a:ext cx="2895600" cy="3573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1" name="Google Shape;161;p38"/>
          <p:cNvSpPr txBox="1"/>
          <p:nvPr>
            <p:ph idx="12" type="sldNum"/>
          </p:nvPr>
        </p:nvSpPr>
        <p:spPr>
          <a:xfrm>
            <a:off x="6553200" y="4683919"/>
            <a:ext cx="2133600" cy="357300"/>
          </a:xfrm>
          <a:prstGeom prst="rect">
            <a:avLst/>
          </a:prstGeom>
          <a:noFill/>
          <a:ln>
            <a:noFill/>
          </a:ln>
        </p:spPr>
        <p:txBody>
          <a:bodyPr anchorCtr="0" anchor="t" bIns="45700" lIns="91425" spcFirstLastPara="1" rIns="91425" wrap="square" tIns="45700">
            <a:normAutofit/>
          </a:bodyPr>
          <a:lstStyle>
            <a:lvl1pPr indent="0" lvl="0" marL="0" marR="0" algn="r">
              <a:spcBef>
                <a:spcPts val="0"/>
              </a:spcBef>
              <a:spcAft>
                <a:spcPts val="0"/>
              </a:spcAft>
              <a:buNone/>
              <a:defRPr b="0" i="0" sz="14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4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4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4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4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4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4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4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1.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4.xml"/><Relationship Id="rId10" Type="http://schemas.openxmlformats.org/officeDocument/2006/relationships/slideLayout" Target="../slideLayouts/slideLayout33.xml"/><Relationship Id="rId13" Type="http://schemas.openxmlformats.org/officeDocument/2006/relationships/theme" Target="../theme/theme3.xml"/><Relationship Id="rId12" Type="http://schemas.openxmlformats.org/officeDocument/2006/relationships/slideLayout" Target="../slideLayouts/slideLayout35.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200"/>
              <a:buFont typeface="Oswald"/>
              <a:buNone/>
              <a:defRPr sz="32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80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indent="-317500" lvl="1" marL="914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11" name="Shape 111"/>
        <p:cNvGrpSpPr/>
        <p:nvPr/>
      </p:nvGrpSpPr>
      <p:grpSpPr>
        <a:xfrm>
          <a:off x="0" y="0"/>
          <a:ext cx="0" cy="0"/>
          <a:chOff x="0" y="0"/>
          <a:chExt cx="0" cy="0"/>
        </a:xfrm>
      </p:grpSpPr>
      <p:sp>
        <p:nvSpPr>
          <p:cNvPr id="112" name="Google Shape;112;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13" name="Google Shape;113;p2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114" name="Google Shape;114;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hyperlink" Target="https://www.techradar.com/pro/the-dumbest-thing-ive-ever-heard-aws-ceo-slams-plans-for-ai-to-replace-junior-human-workers?utm_source=chatgpt.co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hyperlink" Target="https://timesofindia.indiatimes.com/technology/tech-news/nvidia-ceo-jensen-huang-reveals-how-students-should-use-ai-for-career-success-how-can-i-use-ai-to-do-my-job-better/articleshow/121266331.cm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medium.com/%40v2solutions/prompt-engineering-for-developers-the-new-must-have-skill-in-the-ai-powered-sdlc-c09d61d95a00" TargetMode="Externa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hyperlink" Target="https://chat.openai.com/share/5009519e-7eec-4468-b4d3-20ca818a97d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hyperlink" Target="https://canvas.rice.edu/courses/83286/discussion_topics/454451" TargetMode="Externa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hyperlink" Target="https://canvas.rice.edu/courses/83286/discussion_topics/454451" TargetMode="Externa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hyperlink" Target="https://canvas.rice.edu/courses/83286/discussion_topics/454451" TargetMode="External"/><Relationship Id="rId4" Type="http://schemas.openxmlformats.org/officeDocument/2006/relationships/hyperlink" Target="https://canvas.rice.edu/courses/83286/discussion_topics/454451" TargetMode="External"/><Relationship Id="rId5"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hyperlink" Target="https://canvas.rice.edu/courses/83286/discussion_topics/454444" TargetMode="Externa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image" Target="../media/image5.png"/><Relationship Id="rId4" Type="http://schemas.openxmlformats.org/officeDocument/2006/relationships/hyperlink" Target="https://canvas.rice.edu/courses/83286/discussion_topics/454444"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docs.google.com/document/d/1Pki--VQ-iJRB32aCEc9JFs__xelJtbBNuwmPlhkRx2E/edit?usp=sharing"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hyperlink" Target="https://docs.google.com/presentation/d/1iJylBNaacF359S8K2KW4oSI2kfSX8MpOT8sHVHvSgdc/edit?usp=shari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hyperlink" Target="https://assets-global.website-files.com/63062129119620a44791a2eb/63e2e74675de8b1c29acdc2a_team-meeting-games.jp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000"/>
              <a:t>Discussing and Documenting AI</a:t>
            </a:r>
            <a:endParaRPr sz="5000">
              <a:latin typeface="Oswald"/>
              <a:ea typeface="Oswald"/>
              <a:cs typeface="Oswald"/>
              <a:sym typeface="Oswald"/>
            </a:endParaRPr>
          </a:p>
        </p:txBody>
      </p:sp>
      <p:sp>
        <p:nvSpPr>
          <p:cNvPr id="167" name="Google Shape;167;p39"/>
          <p:cNvSpPr txBox="1"/>
          <p:nvPr>
            <p:ph idx="1" type="subTitle"/>
          </p:nvPr>
        </p:nvSpPr>
        <p:spPr>
          <a:xfrm>
            <a:off x="265500" y="2803075"/>
            <a:ext cx="4045200" cy="186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ato Light"/>
                <a:ea typeface="Lato Light"/>
                <a:cs typeface="Lato Light"/>
                <a:sym typeface="Lato Light"/>
              </a:rPr>
              <a:t>Thursday, </a:t>
            </a:r>
            <a:r>
              <a:rPr lang="en" sz="2200">
                <a:latin typeface="Lato Light"/>
                <a:ea typeface="Lato Light"/>
                <a:cs typeface="Lato Light"/>
                <a:sym typeface="Lato Light"/>
              </a:rPr>
              <a:t>Aug 28</a:t>
            </a:r>
            <a:endParaRPr sz="2200">
              <a:latin typeface="Lato Light"/>
              <a:ea typeface="Lato Light"/>
              <a:cs typeface="Lato Light"/>
              <a:sym typeface="Lato Light"/>
            </a:endParaRPr>
          </a:p>
          <a:p>
            <a:pPr indent="0" lvl="0" marL="0" rtl="0" algn="ctr">
              <a:spcBef>
                <a:spcPts val="0"/>
              </a:spcBef>
              <a:spcAft>
                <a:spcPts val="0"/>
              </a:spcAft>
              <a:buNone/>
            </a:pPr>
            <a:r>
              <a:rPr lang="en" sz="2200">
                <a:latin typeface="Lato Light"/>
                <a:ea typeface="Lato Light"/>
                <a:cs typeface="Lato Light"/>
                <a:sym typeface="Lato Light"/>
              </a:rPr>
              <a:t>COMP 608 | Fall 2025</a:t>
            </a:r>
            <a:endParaRPr sz="2200">
              <a:latin typeface="Lato Light"/>
              <a:ea typeface="Lato Light"/>
              <a:cs typeface="Lato Light"/>
              <a:sym typeface="Lato Light"/>
            </a:endParaRPr>
          </a:p>
          <a:p>
            <a:pPr indent="0" lvl="0" marL="0" rtl="0" algn="ctr">
              <a:spcBef>
                <a:spcPts val="0"/>
              </a:spcBef>
              <a:spcAft>
                <a:spcPts val="0"/>
              </a:spcAft>
              <a:buNone/>
            </a:pPr>
            <a:r>
              <a:t/>
            </a:r>
            <a:endParaRPr sz="2200">
              <a:latin typeface="Lato Light"/>
              <a:ea typeface="Lato Light"/>
              <a:cs typeface="Lato Light"/>
              <a:sym typeface="Lato Light"/>
            </a:endParaRPr>
          </a:p>
          <a:p>
            <a:pPr indent="0" lvl="0" marL="0" rtl="0" algn="ctr">
              <a:spcBef>
                <a:spcPts val="0"/>
              </a:spcBef>
              <a:spcAft>
                <a:spcPts val="0"/>
              </a:spcAft>
              <a:buNone/>
            </a:pPr>
            <a:r>
              <a:rPr lang="en" sz="2200">
                <a:latin typeface="Lato Light"/>
                <a:ea typeface="Lato Light"/>
                <a:cs typeface="Lato Light"/>
                <a:sym typeface="Lato Light"/>
              </a:rPr>
              <a:t>Mary Glavan &amp; Mack Joyner</a:t>
            </a:r>
            <a:endParaRPr sz="2200">
              <a:latin typeface="Lato Light"/>
              <a:ea typeface="Lato Light"/>
              <a:cs typeface="Lato Light"/>
              <a:sym typeface="Lato Light"/>
            </a:endParaRPr>
          </a:p>
          <a:p>
            <a:pPr indent="0" lvl="0" marL="0" rtl="0" algn="l">
              <a:spcBef>
                <a:spcPts val="0"/>
              </a:spcBef>
              <a:spcAft>
                <a:spcPts val="0"/>
              </a:spcAft>
              <a:buNone/>
            </a:pPr>
            <a:r>
              <a:t/>
            </a:r>
            <a:endParaRPr sz="2200">
              <a:latin typeface="Lato Light"/>
              <a:ea typeface="Lato Light"/>
              <a:cs typeface="Lato Light"/>
              <a:sym typeface="Lato Light"/>
            </a:endParaRPr>
          </a:p>
        </p:txBody>
      </p:sp>
      <p:sp>
        <p:nvSpPr>
          <p:cNvPr id="168" name="Google Shape;168;p3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lnSpcReduction="10000"/>
          </a:bodyPr>
          <a:lstStyle/>
          <a:p>
            <a:pPr indent="0" lvl="0" marL="0" rtl="0" algn="ctr">
              <a:spcBef>
                <a:spcPts val="0"/>
              </a:spcBef>
              <a:spcAft>
                <a:spcPts val="0"/>
              </a:spcAft>
              <a:buNone/>
            </a:pPr>
            <a:r>
              <a:rPr lang="en" sz="3200">
                <a:solidFill>
                  <a:schemeClr val="dk1"/>
                </a:solidFill>
              </a:rPr>
              <a:t>Class Agenda </a:t>
            </a:r>
            <a:endParaRPr sz="3200">
              <a:solidFill>
                <a:schemeClr val="dk1"/>
              </a:solidFill>
            </a:endParaRPr>
          </a:p>
          <a:p>
            <a:pPr indent="-342900" lvl="0" marL="457200" rtl="0" algn="l">
              <a:spcBef>
                <a:spcPts val="1200"/>
              </a:spcBef>
              <a:spcAft>
                <a:spcPts val="0"/>
              </a:spcAft>
              <a:buSzPts val="1800"/>
              <a:buFont typeface="Lato Light"/>
              <a:buAutoNum type="arabicPeriod"/>
            </a:pPr>
            <a:r>
              <a:rPr lang="en" sz="2200">
                <a:latin typeface="Lato Light"/>
                <a:ea typeface="Lato Light"/>
                <a:cs typeface="Lato Light"/>
                <a:sym typeface="Lato Light"/>
              </a:rPr>
              <a:t>Talk about yourself: Self-Introductions (again)</a:t>
            </a:r>
            <a:endParaRPr>
              <a:latin typeface="Lato Light"/>
              <a:ea typeface="Lato Light"/>
              <a:cs typeface="Lato Light"/>
              <a:sym typeface="Lato Light"/>
            </a:endParaRPr>
          </a:p>
          <a:p>
            <a:pPr indent="-342900" lvl="0" marL="457200" rtl="0" algn="l">
              <a:spcBef>
                <a:spcPts val="0"/>
              </a:spcBef>
              <a:spcAft>
                <a:spcPts val="0"/>
              </a:spcAft>
              <a:buSzPts val="1800"/>
              <a:buFont typeface="Lato Light"/>
              <a:buAutoNum type="arabicPeriod"/>
            </a:pPr>
            <a:r>
              <a:rPr lang="en" sz="2200">
                <a:latin typeface="Lato Light"/>
                <a:ea typeface="Lato Light"/>
                <a:cs typeface="Lato Light"/>
                <a:sym typeface="Lato Light"/>
              </a:rPr>
              <a:t>Talk about ideas: Discussion of articles</a:t>
            </a:r>
            <a:endParaRPr sz="2200">
              <a:latin typeface="Lato Light"/>
              <a:ea typeface="Lato Light"/>
              <a:cs typeface="Lato Light"/>
              <a:sym typeface="Lato Light"/>
            </a:endParaRPr>
          </a:p>
          <a:p>
            <a:pPr indent="-342900" lvl="0" marL="457200" rtl="0" algn="l">
              <a:spcBef>
                <a:spcPts val="0"/>
              </a:spcBef>
              <a:spcAft>
                <a:spcPts val="0"/>
              </a:spcAft>
              <a:buSzPts val="1800"/>
              <a:buFont typeface="Lato Light"/>
              <a:buAutoNum type="arabicPeriod"/>
            </a:pPr>
            <a:r>
              <a:rPr lang="en" sz="2200">
                <a:latin typeface="Lato Light"/>
                <a:ea typeface="Lato Light"/>
                <a:cs typeface="Lato Light"/>
                <a:sym typeface="Lato Light"/>
              </a:rPr>
              <a:t>Share your insights with the class</a:t>
            </a:r>
            <a:endParaRPr sz="2200">
              <a:latin typeface="Lato Light"/>
              <a:ea typeface="Lato Light"/>
              <a:cs typeface="Lato Light"/>
              <a:sym typeface="Lato Light"/>
            </a:endParaRPr>
          </a:p>
          <a:p>
            <a:pPr indent="-368300" lvl="0" marL="457200" rtl="0" algn="l">
              <a:spcBef>
                <a:spcPts val="0"/>
              </a:spcBef>
              <a:spcAft>
                <a:spcPts val="0"/>
              </a:spcAft>
              <a:buSzPts val="2200"/>
              <a:buFont typeface="Lato Light"/>
              <a:buAutoNum type="arabicPeriod"/>
            </a:pPr>
            <a:r>
              <a:rPr lang="en" sz="2200">
                <a:latin typeface="Lato Light"/>
                <a:ea typeface="Lato Light"/>
                <a:cs typeface="Lato Light"/>
                <a:sym typeface="Lato Light"/>
              </a:rPr>
              <a:t>Learn how to </a:t>
            </a:r>
            <a:r>
              <a:rPr lang="en" sz="2200">
                <a:latin typeface="Lato Light"/>
                <a:ea typeface="Lato Light"/>
                <a:cs typeface="Lato Light"/>
                <a:sym typeface="Lato Light"/>
              </a:rPr>
              <a:t>document</a:t>
            </a:r>
            <a:r>
              <a:rPr lang="en" sz="2200">
                <a:latin typeface="Lato Light"/>
                <a:ea typeface="Lato Light"/>
                <a:cs typeface="Lato Light"/>
                <a:sym typeface="Lato Light"/>
              </a:rPr>
              <a:t> AI in class assignments </a:t>
            </a:r>
            <a:endParaRPr sz="2200">
              <a:latin typeface="Lato Light"/>
              <a:ea typeface="Lato Light"/>
              <a:cs typeface="Lato Light"/>
              <a:sym typeface="Lato Light"/>
            </a:endParaRPr>
          </a:p>
        </p:txBody>
      </p:sp>
      <p:sp>
        <p:nvSpPr>
          <p:cNvPr id="169" name="Google Shape;169;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46" name="Google Shape;246;p49"/>
          <p:cNvSpPr txBox="1"/>
          <p:nvPr/>
        </p:nvSpPr>
        <p:spPr>
          <a:xfrm>
            <a:off x="649825" y="304350"/>
            <a:ext cx="8265000" cy="80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lang="en" sz="3000">
                <a:solidFill>
                  <a:schemeClr val="dk1"/>
                </a:solidFill>
                <a:latin typeface="Oswald"/>
                <a:ea typeface="Oswald"/>
                <a:cs typeface="Oswald"/>
                <a:sym typeface="Oswald"/>
              </a:rPr>
              <a:t>AI is here to augment skills, not erase opportunities.</a:t>
            </a:r>
            <a:endParaRPr sz="3000">
              <a:solidFill>
                <a:schemeClr val="dk1"/>
              </a:solidFill>
              <a:latin typeface="Oswald"/>
              <a:ea typeface="Oswald"/>
              <a:cs typeface="Oswald"/>
              <a:sym typeface="Oswald"/>
            </a:endParaRPr>
          </a:p>
          <a:p>
            <a:pPr indent="0" lvl="0" marL="0" rtl="0" algn="l">
              <a:spcBef>
                <a:spcPts val="1500"/>
              </a:spcBef>
              <a:spcAft>
                <a:spcPts val="0"/>
              </a:spcAft>
              <a:buNone/>
            </a:pPr>
            <a:r>
              <a:t/>
            </a:r>
            <a:endParaRPr sz="3000">
              <a:solidFill>
                <a:schemeClr val="dk1"/>
              </a:solidFill>
              <a:latin typeface="Oswald"/>
              <a:ea typeface="Oswald"/>
              <a:cs typeface="Oswald"/>
              <a:sym typeface="Oswald"/>
            </a:endParaRPr>
          </a:p>
        </p:txBody>
      </p:sp>
      <p:pic>
        <p:nvPicPr>
          <p:cNvPr id="247" name="Google Shape;247;p49" title="Screenshot 2025-08-28 at 9.26.18 AM.png"/>
          <p:cNvPicPr preferRelativeResize="0"/>
          <p:nvPr/>
        </p:nvPicPr>
        <p:blipFill>
          <a:blip r:embed="rId3">
            <a:alphaModFix/>
          </a:blip>
          <a:stretch>
            <a:fillRect/>
          </a:stretch>
        </p:blipFill>
        <p:spPr>
          <a:xfrm>
            <a:off x="1950375" y="992379"/>
            <a:ext cx="5862624" cy="2463724"/>
          </a:xfrm>
          <a:prstGeom prst="rect">
            <a:avLst/>
          </a:prstGeom>
          <a:noFill/>
          <a:ln>
            <a:noFill/>
          </a:ln>
        </p:spPr>
      </p:pic>
      <p:sp>
        <p:nvSpPr>
          <p:cNvPr id="248" name="Google Shape;248;p49"/>
          <p:cNvSpPr txBox="1"/>
          <p:nvPr/>
        </p:nvSpPr>
        <p:spPr>
          <a:xfrm>
            <a:off x="0" y="4749900"/>
            <a:ext cx="8175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u="sng">
                <a:solidFill>
                  <a:schemeClr val="hlink"/>
                </a:solidFill>
                <a:latin typeface="Lato"/>
                <a:ea typeface="Lato"/>
                <a:cs typeface="Lato"/>
                <a:sym typeface="Lato"/>
                <a:hlinkClick r:id="rId4"/>
              </a:rPr>
              <a:t>TechRadar</a:t>
            </a:r>
            <a:endParaRPr sz="1000">
              <a:solidFill>
                <a:schemeClr val="dk1"/>
              </a:solidFill>
              <a:latin typeface="Lato"/>
              <a:ea typeface="Lato"/>
              <a:cs typeface="Lato"/>
              <a:sym typeface="Lato"/>
            </a:endParaRPr>
          </a:p>
        </p:txBody>
      </p:sp>
      <p:sp>
        <p:nvSpPr>
          <p:cNvPr id="249" name="Google Shape;249;p49"/>
          <p:cNvSpPr txBox="1"/>
          <p:nvPr/>
        </p:nvSpPr>
        <p:spPr>
          <a:xfrm>
            <a:off x="305250" y="3606025"/>
            <a:ext cx="8533500" cy="1057200"/>
          </a:xfrm>
          <a:prstGeom prst="rect">
            <a:avLst/>
          </a:prstGeom>
          <a:solidFill>
            <a:srgbClr val="E6258A">
              <a:alpha val="36880"/>
            </a:srgbClr>
          </a:solidFill>
          <a:ln cap="flat" cmpd="sng" w="9525">
            <a:solidFill>
              <a:srgbClr val="E6258A"/>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1200"/>
              </a:spcAft>
              <a:buNone/>
            </a:pPr>
            <a:r>
              <a:rPr lang="en" sz="2800">
                <a:solidFill>
                  <a:srgbClr val="333333"/>
                </a:solidFill>
                <a:latin typeface="Lato"/>
                <a:ea typeface="Lato"/>
                <a:cs typeface="Lato"/>
                <a:sym typeface="Lato"/>
              </a:rPr>
              <a:t>Matt Garman, AWS CEO, encourages the use of AI tools to assist rather than replace junior talent</a:t>
            </a:r>
            <a:endParaRPr sz="2800">
              <a:solidFill>
                <a:schemeClr val="dk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55" name="Google Shape;255;p50"/>
          <p:cNvSpPr txBox="1"/>
          <p:nvPr/>
        </p:nvSpPr>
        <p:spPr>
          <a:xfrm>
            <a:off x="136050" y="243325"/>
            <a:ext cx="8871900" cy="646500"/>
          </a:xfrm>
          <a:prstGeom prst="rect">
            <a:avLst/>
          </a:prstGeom>
          <a:noFill/>
          <a:ln>
            <a:noFill/>
          </a:ln>
        </p:spPr>
        <p:txBody>
          <a:bodyPr anchorCtr="0" anchor="t" bIns="91425" lIns="91425" spcFirstLastPara="1" rIns="91425" wrap="square" tIns="91425">
            <a:spAutoFit/>
          </a:bodyPr>
          <a:lstStyle/>
          <a:p>
            <a:pPr indent="0" lvl="0" marL="0" marR="381000" rtl="0" algn="ctr">
              <a:lnSpc>
                <a:spcPct val="115000"/>
              </a:lnSpc>
              <a:spcBef>
                <a:spcPts val="1500"/>
              </a:spcBef>
              <a:spcAft>
                <a:spcPts val="1500"/>
              </a:spcAft>
              <a:buNone/>
            </a:pPr>
            <a:r>
              <a:rPr lang="en" sz="3000">
                <a:solidFill>
                  <a:schemeClr val="dk1"/>
                </a:solidFill>
                <a:latin typeface="Oswald"/>
                <a:ea typeface="Oswald"/>
                <a:cs typeface="Oswald"/>
                <a:sym typeface="Oswald"/>
              </a:rPr>
              <a:t>Use AI to Improve the Quality and Impact of Your Work</a:t>
            </a:r>
            <a:endParaRPr sz="1100">
              <a:solidFill>
                <a:schemeClr val="dk1"/>
              </a:solidFill>
            </a:endParaRPr>
          </a:p>
        </p:txBody>
      </p:sp>
      <p:pic>
        <p:nvPicPr>
          <p:cNvPr id="256" name="Google Shape;256;p50" title="Screenshot 2025-08-28 at 9.33.07 AM.png"/>
          <p:cNvPicPr preferRelativeResize="0"/>
          <p:nvPr/>
        </p:nvPicPr>
        <p:blipFill rotWithShape="1">
          <a:blip r:embed="rId3">
            <a:alphaModFix/>
          </a:blip>
          <a:srcRect b="34387" l="0" r="0" t="0"/>
          <a:stretch/>
        </p:blipFill>
        <p:spPr>
          <a:xfrm>
            <a:off x="1694825" y="1358400"/>
            <a:ext cx="5839201" cy="1647426"/>
          </a:xfrm>
          <a:prstGeom prst="rect">
            <a:avLst/>
          </a:prstGeom>
          <a:noFill/>
          <a:ln>
            <a:noFill/>
          </a:ln>
        </p:spPr>
      </p:pic>
      <p:sp>
        <p:nvSpPr>
          <p:cNvPr id="257" name="Google Shape;257;p50"/>
          <p:cNvSpPr txBox="1"/>
          <p:nvPr/>
        </p:nvSpPr>
        <p:spPr>
          <a:xfrm>
            <a:off x="179925" y="4663225"/>
            <a:ext cx="1627800" cy="3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u="sng">
                <a:solidFill>
                  <a:schemeClr val="hlink"/>
                </a:solidFill>
                <a:latin typeface="Lato"/>
                <a:ea typeface="Lato"/>
                <a:cs typeface="Lato"/>
                <a:sym typeface="Lato"/>
                <a:hlinkClick r:id="rId4"/>
              </a:rPr>
              <a:t>Times of India</a:t>
            </a:r>
            <a:endParaRPr sz="1000">
              <a:solidFill>
                <a:schemeClr val="dk1"/>
              </a:solidFill>
              <a:latin typeface="Lato"/>
              <a:ea typeface="Lato"/>
              <a:cs typeface="Lato"/>
              <a:sym typeface="Lato"/>
            </a:endParaRPr>
          </a:p>
        </p:txBody>
      </p:sp>
      <p:sp>
        <p:nvSpPr>
          <p:cNvPr id="258" name="Google Shape;258;p50"/>
          <p:cNvSpPr txBox="1"/>
          <p:nvPr/>
        </p:nvSpPr>
        <p:spPr>
          <a:xfrm>
            <a:off x="557525" y="3314975"/>
            <a:ext cx="8247900" cy="114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rgbClr val="1A1A1A"/>
                </a:solidFill>
                <a:highlight>
                  <a:srgbClr val="FFFFFF"/>
                </a:highlight>
                <a:latin typeface="Lato"/>
                <a:ea typeface="Lato"/>
                <a:cs typeface="Lato"/>
                <a:sym typeface="Lato"/>
              </a:rPr>
              <a:t>Huang emphasizes that understanding how to use AI improve job performance will become a critical advantage, </a:t>
            </a:r>
            <a:r>
              <a:rPr lang="en" sz="2300">
                <a:solidFill>
                  <a:schemeClr val="dk1"/>
                </a:solidFill>
                <a:latin typeface="Lato"/>
                <a:ea typeface="Lato"/>
                <a:cs typeface="Lato"/>
                <a:sym typeface="Lato"/>
              </a:rPr>
              <a:t>re</a:t>
            </a:r>
            <a:r>
              <a:rPr lang="en" sz="2300">
                <a:solidFill>
                  <a:schemeClr val="dk1"/>
                </a:solidFill>
                <a:latin typeface="Lato"/>
                <a:ea typeface="Lato"/>
                <a:cs typeface="Lato"/>
                <a:sym typeface="Lato"/>
              </a:rPr>
              <a:t>gardless of your field or </a:t>
            </a:r>
            <a:r>
              <a:rPr lang="en" sz="2300">
                <a:solidFill>
                  <a:srgbClr val="1A1A1A"/>
                </a:solidFill>
                <a:highlight>
                  <a:srgbClr val="FFFFFF"/>
                </a:highlight>
                <a:latin typeface="Lato"/>
                <a:ea typeface="Lato"/>
                <a:cs typeface="Lato"/>
                <a:sym typeface="Lato"/>
              </a:rPr>
              <a:t>industry.</a:t>
            </a:r>
            <a:endParaRPr sz="2300">
              <a:solidFill>
                <a:srgbClr val="1A1A1A"/>
              </a:solidFill>
              <a:highlight>
                <a:srgbClr val="FFFFFF"/>
              </a:highlight>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64" name="Google Shape;264;p51"/>
          <p:cNvSpPr txBox="1"/>
          <p:nvPr/>
        </p:nvSpPr>
        <p:spPr>
          <a:xfrm>
            <a:off x="136050" y="243325"/>
            <a:ext cx="8871900" cy="646500"/>
          </a:xfrm>
          <a:prstGeom prst="rect">
            <a:avLst/>
          </a:prstGeom>
          <a:noFill/>
          <a:ln>
            <a:noFill/>
          </a:ln>
        </p:spPr>
        <p:txBody>
          <a:bodyPr anchorCtr="0" anchor="t" bIns="91425" lIns="91425" spcFirstLastPara="1" rIns="91425" wrap="square" tIns="91425">
            <a:spAutoFit/>
          </a:bodyPr>
          <a:lstStyle/>
          <a:p>
            <a:pPr indent="0" lvl="0" marL="0" marR="381000" rtl="0" algn="ctr">
              <a:lnSpc>
                <a:spcPct val="115000"/>
              </a:lnSpc>
              <a:spcBef>
                <a:spcPts val="1500"/>
              </a:spcBef>
              <a:spcAft>
                <a:spcPts val="1500"/>
              </a:spcAft>
              <a:buNone/>
            </a:pPr>
            <a:r>
              <a:rPr lang="en" sz="3000">
                <a:solidFill>
                  <a:schemeClr val="dk1"/>
                </a:solidFill>
                <a:latin typeface="Oswald"/>
                <a:ea typeface="Oswald"/>
                <a:cs typeface="Oswald"/>
                <a:sym typeface="Oswald"/>
              </a:rPr>
              <a:t>Better Thinking, </a:t>
            </a:r>
            <a:r>
              <a:rPr lang="en" sz="3000">
                <a:solidFill>
                  <a:schemeClr val="dk1"/>
                </a:solidFill>
                <a:latin typeface="Oswald"/>
                <a:ea typeface="Oswald"/>
                <a:cs typeface="Oswald"/>
                <a:sym typeface="Oswald"/>
              </a:rPr>
              <a:t>Better Prompts, Better Development</a:t>
            </a:r>
            <a:endParaRPr sz="1100">
              <a:solidFill>
                <a:schemeClr val="dk1"/>
              </a:solidFill>
            </a:endParaRPr>
          </a:p>
        </p:txBody>
      </p:sp>
      <p:sp>
        <p:nvSpPr>
          <p:cNvPr id="265" name="Google Shape;265;p51"/>
          <p:cNvSpPr txBox="1"/>
          <p:nvPr/>
        </p:nvSpPr>
        <p:spPr>
          <a:xfrm>
            <a:off x="179925" y="4663225"/>
            <a:ext cx="1627800" cy="3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u="sng">
                <a:solidFill>
                  <a:schemeClr val="hlink"/>
                </a:solidFill>
                <a:latin typeface="Lato"/>
                <a:ea typeface="Lato"/>
                <a:cs typeface="Lato"/>
                <a:sym typeface="Lato"/>
                <a:hlinkClick r:id="rId3"/>
              </a:rPr>
              <a:t>Medium</a:t>
            </a:r>
            <a:r>
              <a:rPr lang="en" sz="1000">
                <a:solidFill>
                  <a:schemeClr val="dk1"/>
                </a:solidFill>
                <a:latin typeface="Lato"/>
                <a:ea typeface="Lato"/>
                <a:cs typeface="Lato"/>
                <a:sym typeface="Lato"/>
              </a:rPr>
              <a:t> </a:t>
            </a:r>
            <a:endParaRPr sz="1000">
              <a:solidFill>
                <a:schemeClr val="dk1"/>
              </a:solidFill>
              <a:latin typeface="Lato"/>
              <a:ea typeface="Lato"/>
              <a:cs typeface="Lato"/>
              <a:sym typeface="Lato"/>
            </a:endParaRPr>
          </a:p>
        </p:txBody>
      </p:sp>
      <p:sp>
        <p:nvSpPr>
          <p:cNvPr id="266" name="Google Shape;266;p51"/>
          <p:cNvSpPr txBox="1"/>
          <p:nvPr/>
        </p:nvSpPr>
        <p:spPr>
          <a:xfrm>
            <a:off x="557525" y="3231050"/>
            <a:ext cx="8247900" cy="114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rgbClr val="1A1A1A"/>
                </a:solidFill>
                <a:highlight>
                  <a:srgbClr val="FFFFFF"/>
                </a:highlight>
                <a:latin typeface="Lato"/>
                <a:ea typeface="Lato"/>
                <a:cs typeface="Lato"/>
                <a:sym typeface="Lato"/>
              </a:rPr>
              <a:t>AI-assisted development now requires using natural </a:t>
            </a:r>
            <a:r>
              <a:rPr lang="en" sz="2300">
                <a:solidFill>
                  <a:srgbClr val="1A1A1A"/>
                </a:solidFill>
                <a:highlight>
                  <a:srgbClr val="FFFFFF"/>
                </a:highlight>
                <a:latin typeface="Lato"/>
                <a:ea typeface="Lato"/>
                <a:cs typeface="Lato"/>
                <a:sym typeface="Lato"/>
              </a:rPr>
              <a:t>language</a:t>
            </a:r>
            <a:r>
              <a:rPr lang="en" sz="2300">
                <a:solidFill>
                  <a:srgbClr val="1A1A1A"/>
                </a:solidFill>
                <a:highlight>
                  <a:srgbClr val="FFFFFF"/>
                </a:highlight>
                <a:latin typeface="Lato"/>
                <a:ea typeface="Lato"/>
                <a:cs typeface="Lato"/>
                <a:sym typeface="Lato"/>
              </a:rPr>
              <a:t> to articulate intent clearly to an AI model. Prompt engineering is becoming as important as programming itself.</a:t>
            </a:r>
            <a:endParaRPr sz="2300">
              <a:solidFill>
                <a:srgbClr val="1A1A1A"/>
              </a:solidFill>
              <a:highlight>
                <a:srgbClr val="FFFFFF"/>
              </a:highlight>
              <a:latin typeface="Lato"/>
              <a:ea typeface="Lato"/>
              <a:cs typeface="Lato"/>
              <a:sym typeface="Lato"/>
            </a:endParaRPr>
          </a:p>
        </p:txBody>
      </p:sp>
      <p:pic>
        <p:nvPicPr>
          <p:cNvPr id="267" name="Google Shape;267;p51" title="Screenshot 2025-08-28 at 9.59.32 AM.png"/>
          <p:cNvPicPr preferRelativeResize="0"/>
          <p:nvPr/>
        </p:nvPicPr>
        <p:blipFill>
          <a:blip r:embed="rId4">
            <a:alphaModFix/>
          </a:blip>
          <a:stretch>
            <a:fillRect/>
          </a:stretch>
        </p:blipFill>
        <p:spPr>
          <a:xfrm>
            <a:off x="1869737" y="1287948"/>
            <a:ext cx="5404525" cy="18131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73" name="Google Shape;273;p52"/>
          <p:cNvSpPr txBox="1"/>
          <p:nvPr/>
        </p:nvSpPr>
        <p:spPr>
          <a:xfrm>
            <a:off x="557525" y="754400"/>
            <a:ext cx="8138700" cy="3339600"/>
          </a:xfrm>
          <a:prstGeom prst="rect">
            <a:avLst/>
          </a:prstGeom>
          <a:noFill/>
          <a:ln>
            <a:noFill/>
          </a:ln>
        </p:spPr>
        <p:txBody>
          <a:bodyPr anchorCtr="0" anchor="ctr" bIns="91425" lIns="91425" spcFirstLastPara="1" rIns="91425" wrap="square" tIns="91425">
            <a:noAutofit/>
          </a:bodyPr>
          <a:lstStyle/>
          <a:p>
            <a:pPr indent="0" lvl="0" marL="0" rtl="0" algn="l">
              <a:spcBef>
                <a:spcPts val="900"/>
              </a:spcBef>
              <a:spcAft>
                <a:spcPts val="900"/>
              </a:spcAft>
              <a:buNone/>
            </a:pPr>
            <a:r>
              <a:rPr lang="en" sz="3000">
                <a:solidFill>
                  <a:srgbClr val="2D3B45"/>
                </a:solidFill>
                <a:latin typeface="Lato"/>
                <a:ea typeface="Lato"/>
                <a:cs typeface="Lato"/>
                <a:sym typeface="Lato"/>
              </a:rPr>
              <a:t>In COMP 608, you are encouraged to use AI tools responsibly, </a:t>
            </a:r>
            <a:r>
              <a:rPr lang="en" sz="3000">
                <a:solidFill>
                  <a:srgbClr val="2D3B45"/>
                </a:solidFill>
                <a:latin typeface="Lato"/>
                <a:ea typeface="Lato"/>
                <a:cs typeface="Lato"/>
                <a:sym typeface="Lato"/>
              </a:rPr>
              <a:t>transparently</a:t>
            </a:r>
            <a:r>
              <a:rPr lang="en" sz="3000">
                <a:solidFill>
                  <a:srgbClr val="2D3B45"/>
                </a:solidFill>
                <a:latin typeface="Lato"/>
                <a:ea typeface="Lato"/>
                <a:cs typeface="Lato"/>
                <a:sym typeface="Lato"/>
              </a:rPr>
              <a:t>, accurately, and ethically.</a:t>
            </a:r>
            <a:endParaRPr sz="3000">
              <a:solidFill>
                <a:schemeClr val="dk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79" name="Google Shape;279;p53"/>
          <p:cNvSpPr txBox="1"/>
          <p:nvPr/>
        </p:nvSpPr>
        <p:spPr>
          <a:xfrm>
            <a:off x="347750" y="1977900"/>
            <a:ext cx="8539200" cy="118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800">
                <a:solidFill>
                  <a:schemeClr val="dk1"/>
                </a:solidFill>
                <a:latin typeface="Oswald"/>
                <a:ea typeface="Oswald"/>
                <a:cs typeface="Oswald"/>
                <a:sym typeface="Oswald"/>
              </a:rPr>
              <a:t>D</a:t>
            </a:r>
            <a:r>
              <a:rPr lang="en" sz="3800">
                <a:solidFill>
                  <a:schemeClr val="dk1"/>
                </a:solidFill>
                <a:latin typeface="Oswald"/>
                <a:ea typeface="Oswald"/>
                <a:cs typeface="Oswald"/>
                <a:sym typeface="Oswald"/>
              </a:rPr>
              <a:t>ocumenting genAI tools in your coursework</a:t>
            </a:r>
            <a:endParaRPr sz="3800">
              <a:solidFill>
                <a:schemeClr val="dk1"/>
              </a:solidFill>
              <a:latin typeface="Oswald"/>
              <a:ea typeface="Oswald"/>
              <a:cs typeface="Oswald"/>
              <a:sym typeface="Oswa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54"/>
          <p:cNvSpPr txBox="1"/>
          <p:nvPr/>
        </p:nvSpPr>
        <p:spPr>
          <a:xfrm>
            <a:off x="313925" y="3654125"/>
            <a:ext cx="8616900" cy="10650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900"/>
              </a:spcBef>
              <a:spcAft>
                <a:spcPts val="900"/>
              </a:spcAft>
              <a:buNone/>
            </a:pPr>
            <a:r>
              <a:rPr b="1" lang="en" sz="2600">
                <a:solidFill>
                  <a:srgbClr val="2D3B45"/>
                </a:solidFill>
                <a:latin typeface="Lato"/>
                <a:ea typeface="Lato"/>
                <a:cs typeface="Lato"/>
                <a:sym typeface="Lato"/>
              </a:rPr>
              <a:t>Everytime you use a generative AI you are required to include an “AI Acknowledgement Statement” </a:t>
            </a:r>
            <a:endParaRPr sz="2500">
              <a:solidFill>
                <a:srgbClr val="2D3B45"/>
              </a:solidFill>
              <a:latin typeface="Lato"/>
              <a:ea typeface="Lato"/>
              <a:cs typeface="Lato"/>
              <a:sym typeface="Lato"/>
            </a:endParaRPr>
          </a:p>
        </p:txBody>
      </p:sp>
      <p:sp>
        <p:nvSpPr>
          <p:cNvPr id="285" name="Google Shape;285;p5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 </a:t>
            </a:r>
            <a:endParaRPr/>
          </a:p>
        </p:txBody>
      </p:sp>
      <p:sp>
        <p:nvSpPr>
          <p:cNvPr id="286" name="Google Shape;286;p54"/>
          <p:cNvSpPr txBox="1"/>
          <p:nvPr>
            <p:ph idx="12" type="sldNum"/>
          </p:nvPr>
        </p:nvSpPr>
        <p:spPr>
          <a:xfrm>
            <a:off x="6553200" y="4683919"/>
            <a:ext cx="2133600" cy="357300"/>
          </a:xfrm>
          <a:prstGeom prst="rect">
            <a:avLst/>
          </a:prstGeom>
        </p:spPr>
        <p:txBody>
          <a:bodyPr anchorCtr="0" anchor="t"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287" name="Google Shape;287;p54"/>
          <p:cNvSpPr txBox="1"/>
          <p:nvPr/>
        </p:nvSpPr>
        <p:spPr>
          <a:xfrm>
            <a:off x="364525" y="318100"/>
            <a:ext cx="8029800" cy="3213600"/>
          </a:xfrm>
          <a:prstGeom prst="rect">
            <a:avLst/>
          </a:prstGeom>
          <a:noFill/>
          <a:ln>
            <a:noFill/>
          </a:ln>
        </p:spPr>
        <p:txBody>
          <a:bodyPr anchorCtr="0" anchor="t" bIns="91425" lIns="91425" spcFirstLastPara="1" rIns="91425" wrap="square" tIns="91425">
            <a:noAutofit/>
          </a:bodyPr>
          <a:lstStyle/>
          <a:p>
            <a:pPr indent="0" lvl="0" marL="0" rtl="0" algn="ctr">
              <a:spcBef>
                <a:spcPts val="2000"/>
              </a:spcBef>
              <a:spcAft>
                <a:spcPts val="0"/>
              </a:spcAft>
              <a:buClr>
                <a:schemeClr val="dk1"/>
              </a:buClr>
              <a:buSzPts val="1100"/>
              <a:buFont typeface="Arial"/>
              <a:buNone/>
            </a:pPr>
            <a:r>
              <a:rPr lang="en" sz="2900">
                <a:solidFill>
                  <a:srgbClr val="0B5394"/>
                </a:solidFill>
                <a:latin typeface="Oswald"/>
                <a:ea typeface="Oswald"/>
                <a:cs typeface="Oswald"/>
                <a:sym typeface="Oswald"/>
              </a:rPr>
              <a:t>Key Principles</a:t>
            </a:r>
            <a:endParaRPr sz="2900">
              <a:solidFill>
                <a:srgbClr val="0B5394"/>
              </a:solidFill>
              <a:latin typeface="Oswald"/>
              <a:ea typeface="Oswald"/>
              <a:cs typeface="Oswald"/>
              <a:sym typeface="Oswald"/>
            </a:endParaRPr>
          </a:p>
          <a:p>
            <a:pPr indent="-355600" lvl="0" marL="457200" rtl="0" algn="l">
              <a:spcBef>
                <a:spcPts val="2000"/>
              </a:spcBef>
              <a:spcAft>
                <a:spcPts val="0"/>
              </a:spcAft>
              <a:buClr>
                <a:srgbClr val="2D3B45"/>
              </a:buClr>
              <a:buSzPts val="2000"/>
              <a:buFont typeface="Lato"/>
              <a:buChar char="●"/>
            </a:pPr>
            <a:r>
              <a:rPr i="1" lang="en" sz="2000" u="sng">
                <a:solidFill>
                  <a:srgbClr val="2D3B45"/>
                </a:solidFill>
                <a:latin typeface="Lato"/>
                <a:ea typeface="Lato"/>
                <a:cs typeface="Lato"/>
                <a:sym typeface="Lato"/>
              </a:rPr>
              <a:t>Transparency is essential:</a:t>
            </a:r>
            <a:r>
              <a:rPr lang="en" sz="2000">
                <a:solidFill>
                  <a:srgbClr val="2D3B45"/>
                </a:solidFill>
                <a:latin typeface="Lato"/>
                <a:ea typeface="Lato"/>
                <a:cs typeface="Lato"/>
                <a:sym typeface="Lato"/>
              </a:rPr>
              <a:t> Disclose how and where you used AI tools.</a:t>
            </a:r>
            <a:endParaRPr sz="2000">
              <a:solidFill>
                <a:srgbClr val="2D3B45"/>
              </a:solidFill>
              <a:latin typeface="Lato"/>
              <a:ea typeface="Lato"/>
              <a:cs typeface="Lato"/>
              <a:sym typeface="Lato"/>
            </a:endParaRPr>
          </a:p>
          <a:p>
            <a:pPr indent="-355600" lvl="0" marL="457200" rtl="0" algn="l">
              <a:spcBef>
                <a:spcPts val="600"/>
              </a:spcBef>
              <a:spcAft>
                <a:spcPts val="0"/>
              </a:spcAft>
              <a:buClr>
                <a:srgbClr val="2D3B45"/>
              </a:buClr>
              <a:buSzPts val="2000"/>
              <a:buFont typeface="Lato"/>
              <a:buChar char="●"/>
            </a:pPr>
            <a:r>
              <a:rPr i="1" lang="en" sz="2000" u="sng">
                <a:solidFill>
                  <a:srgbClr val="2D3B45"/>
                </a:solidFill>
                <a:latin typeface="Lato"/>
                <a:ea typeface="Lato"/>
                <a:cs typeface="Lato"/>
                <a:sym typeface="Lato"/>
              </a:rPr>
              <a:t>Assignment-specific guidance applies:</a:t>
            </a:r>
            <a:r>
              <a:rPr lang="en" sz="2000">
                <a:solidFill>
                  <a:srgbClr val="2D3B45"/>
                </a:solidFill>
                <a:latin typeface="Lato"/>
                <a:ea typeface="Lato"/>
                <a:cs typeface="Lato"/>
                <a:sym typeface="Lato"/>
              </a:rPr>
              <a:t> Each assignment will specify whether it follows an academic or professional style, which determines documentation expectations.</a:t>
            </a:r>
            <a:endParaRPr sz="2000">
              <a:solidFill>
                <a:srgbClr val="2D3B45"/>
              </a:solidFill>
              <a:latin typeface="Lato"/>
              <a:ea typeface="Lato"/>
              <a:cs typeface="Lato"/>
              <a:sym typeface="Lato"/>
            </a:endParaRPr>
          </a:p>
          <a:p>
            <a:pPr indent="-355600" lvl="0" marL="457200" rtl="0" algn="l">
              <a:spcBef>
                <a:spcPts val="600"/>
              </a:spcBef>
              <a:spcAft>
                <a:spcPts val="600"/>
              </a:spcAft>
              <a:buClr>
                <a:srgbClr val="2D3B45"/>
              </a:buClr>
              <a:buSzPts val="2000"/>
              <a:buFont typeface="Lato"/>
              <a:buChar char="●"/>
            </a:pPr>
            <a:r>
              <a:rPr i="1" lang="en" sz="2000" u="sng">
                <a:solidFill>
                  <a:srgbClr val="2D3B45"/>
                </a:solidFill>
                <a:latin typeface="Lato"/>
                <a:ea typeface="Lato"/>
                <a:cs typeface="Lato"/>
                <a:sym typeface="Lato"/>
              </a:rPr>
              <a:t>Accountability:</a:t>
            </a:r>
            <a:r>
              <a:rPr lang="en" sz="2000">
                <a:solidFill>
                  <a:srgbClr val="2D3B45"/>
                </a:solidFill>
                <a:latin typeface="Lato"/>
                <a:ea typeface="Lato"/>
                <a:cs typeface="Lato"/>
                <a:sym typeface="Lato"/>
              </a:rPr>
              <a:t> You are responsible for reviewing, editing, and verifying all AI-assisted content.</a:t>
            </a:r>
            <a:endParaRPr sz="26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55"/>
          <p:cNvSpPr txBox="1"/>
          <p:nvPr/>
        </p:nvSpPr>
        <p:spPr>
          <a:xfrm>
            <a:off x="184425" y="163925"/>
            <a:ext cx="8739900" cy="12672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900"/>
              </a:spcBef>
              <a:spcAft>
                <a:spcPts val="0"/>
              </a:spcAft>
              <a:buNone/>
            </a:pPr>
            <a:r>
              <a:rPr b="1" lang="en" sz="3100">
                <a:solidFill>
                  <a:srgbClr val="2D3B45"/>
                </a:solidFill>
                <a:latin typeface="Raleway"/>
                <a:ea typeface="Raleway"/>
                <a:cs typeface="Raleway"/>
                <a:sym typeface="Raleway"/>
              </a:rPr>
              <a:t>When to write an</a:t>
            </a:r>
            <a:endParaRPr b="1" sz="3100">
              <a:solidFill>
                <a:srgbClr val="2D3B45"/>
              </a:solidFill>
              <a:latin typeface="Raleway"/>
              <a:ea typeface="Raleway"/>
              <a:cs typeface="Raleway"/>
              <a:sym typeface="Raleway"/>
            </a:endParaRPr>
          </a:p>
          <a:p>
            <a:pPr indent="0" lvl="0" marL="0" rtl="0" algn="ctr">
              <a:lnSpc>
                <a:spcPct val="100000"/>
              </a:lnSpc>
              <a:spcBef>
                <a:spcPts val="1000"/>
              </a:spcBef>
              <a:spcAft>
                <a:spcPts val="1000"/>
              </a:spcAft>
              <a:buNone/>
            </a:pPr>
            <a:r>
              <a:rPr b="1" lang="en" sz="3100">
                <a:solidFill>
                  <a:srgbClr val="2D3B45"/>
                </a:solidFill>
                <a:highlight>
                  <a:schemeClr val="lt1"/>
                </a:highlight>
                <a:latin typeface="Raleway"/>
                <a:ea typeface="Raleway"/>
                <a:cs typeface="Raleway"/>
                <a:sym typeface="Raleway"/>
              </a:rPr>
              <a:t> AI Acknowledgment Statement</a:t>
            </a:r>
            <a:r>
              <a:rPr lang="en" sz="3100">
                <a:solidFill>
                  <a:srgbClr val="2D3B45"/>
                </a:solidFill>
                <a:highlight>
                  <a:schemeClr val="lt1"/>
                </a:highlight>
                <a:latin typeface="Raleway"/>
                <a:ea typeface="Raleway"/>
                <a:cs typeface="Raleway"/>
                <a:sym typeface="Raleway"/>
              </a:rPr>
              <a:t> </a:t>
            </a:r>
            <a:endParaRPr sz="1700">
              <a:solidFill>
                <a:schemeClr val="dk1"/>
              </a:solidFill>
              <a:highlight>
                <a:schemeClr val="lt1"/>
              </a:highlight>
            </a:endParaRPr>
          </a:p>
        </p:txBody>
      </p:sp>
      <p:sp>
        <p:nvSpPr>
          <p:cNvPr id="293" name="Google Shape;293;p55"/>
          <p:cNvSpPr txBox="1"/>
          <p:nvPr/>
        </p:nvSpPr>
        <p:spPr>
          <a:xfrm>
            <a:off x="617975" y="1756125"/>
            <a:ext cx="8208600" cy="3155400"/>
          </a:xfrm>
          <a:prstGeom prst="rect">
            <a:avLst/>
          </a:prstGeom>
          <a:noFill/>
          <a:ln>
            <a:noFill/>
          </a:ln>
        </p:spPr>
        <p:txBody>
          <a:bodyPr anchorCtr="0" anchor="t" bIns="91425" lIns="91425" spcFirstLastPara="1" rIns="91425" wrap="square" tIns="91425">
            <a:spAutoFit/>
          </a:bodyPr>
          <a:lstStyle/>
          <a:p>
            <a:pPr indent="-381000" lvl="0" marL="457200" rtl="0" algn="l">
              <a:lnSpc>
                <a:spcPct val="100000"/>
              </a:lnSpc>
              <a:spcBef>
                <a:spcPts val="0"/>
              </a:spcBef>
              <a:spcAft>
                <a:spcPts val="0"/>
              </a:spcAft>
              <a:buClr>
                <a:schemeClr val="dk1"/>
              </a:buClr>
              <a:buSzPts val="2400"/>
              <a:buFont typeface="Lato"/>
              <a:buChar char="●"/>
            </a:pPr>
            <a:r>
              <a:rPr lang="en" sz="2400">
                <a:solidFill>
                  <a:schemeClr val="dk1"/>
                </a:solidFill>
                <a:latin typeface="Lato Light"/>
                <a:ea typeface="Lato Light"/>
                <a:cs typeface="Lato Light"/>
                <a:sym typeface="Lato Light"/>
              </a:rPr>
              <a:t>When you use an AI tool </a:t>
            </a:r>
            <a:r>
              <a:rPr b="1" lang="en" sz="2400">
                <a:solidFill>
                  <a:schemeClr val="dk1"/>
                </a:solidFill>
                <a:latin typeface="Lato"/>
                <a:ea typeface="Lato"/>
                <a:cs typeface="Lato"/>
                <a:sym typeface="Lato"/>
              </a:rPr>
              <a:t>to generate content</a:t>
            </a:r>
            <a:r>
              <a:rPr b="1" lang="en" sz="2400">
                <a:solidFill>
                  <a:schemeClr val="dk1"/>
                </a:solidFill>
                <a:latin typeface="Lato"/>
                <a:ea typeface="Lato"/>
                <a:cs typeface="Lato"/>
                <a:sym typeface="Lato"/>
              </a:rPr>
              <a:t>–exact or revised.</a:t>
            </a:r>
            <a:endParaRPr b="1" sz="2400">
              <a:solidFill>
                <a:schemeClr val="dk1"/>
              </a:solidFill>
              <a:latin typeface="Lato"/>
              <a:ea typeface="Lato"/>
              <a:cs typeface="Lato"/>
              <a:sym typeface="Lato"/>
            </a:endParaRPr>
          </a:p>
          <a:p>
            <a:pPr indent="-381000" lvl="0" marL="457200" rtl="0" algn="l">
              <a:lnSpc>
                <a:spcPct val="100000"/>
              </a:lnSpc>
              <a:spcBef>
                <a:spcPts val="1000"/>
              </a:spcBef>
              <a:spcAft>
                <a:spcPts val="0"/>
              </a:spcAft>
              <a:buClr>
                <a:schemeClr val="dk1"/>
              </a:buClr>
              <a:buSzPts val="2400"/>
              <a:buFont typeface="Lato Light"/>
              <a:buChar char="●"/>
            </a:pPr>
            <a:r>
              <a:rPr lang="en" sz="2400">
                <a:solidFill>
                  <a:schemeClr val="dk1"/>
                </a:solidFill>
                <a:latin typeface="Lato Light"/>
                <a:ea typeface="Lato Light"/>
                <a:cs typeface="Lato Light"/>
                <a:sym typeface="Lato Light"/>
              </a:rPr>
              <a:t>When you use an AI tool </a:t>
            </a:r>
            <a:r>
              <a:rPr b="1" lang="en" sz="2400">
                <a:solidFill>
                  <a:schemeClr val="dk1"/>
                </a:solidFill>
                <a:latin typeface="Lato"/>
                <a:ea typeface="Lato"/>
                <a:cs typeface="Lato"/>
                <a:sym typeface="Lato"/>
              </a:rPr>
              <a:t>to check style, tone, and grammar</a:t>
            </a:r>
            <a:r>
              <a:rPr lang="en" sz="2400">
                <a:solidFill>
                  <a:schemeClr val="dk1"/>
                </a:solidFill>
                <a:latin typeface="Lato Light"/>
                <a:ea typeface="Lato Light"/>
                <a:cs typeface="Lato Light"/>
                <a:sym typeface="Lato Light"/>
              </a:rPr>
              <a:t> </a:t>
            </a:r>
            <a:endParaRPr sz="2400">
              <a:solidFill>
                <a:schemeClr val="dk1"/>
              </a:solidFill>
              <a:latin typeface="Lato Light"/>
              <a:ea typeface="Lato Light"/>
              <a:cs typeface="Lato Light"/>
              <a:sym typeface="Lato Light"/>
            </a:endParaRPr>
          </a:p>
          <a:p>
            <a:pPr indent="-381000" lvl="0" marL="457200" rtl="0" algn="l">
              <a:lnSpc>
                <a:spcPct val="100000"/>
              </a:lnSpc>
              <a:spcBef>
                <a:spcPts val="1000"/>
              </a:spcBef>
              <a:spcAft>
                <a:spcPts val="0"/>
              </a:spcAft>
              <a:buClr>
                <a:schemeClr val="dk1"/>
              </a:buClr>
              <a:buSzPts val="2400"/>
              <a:buFont typeface="Lato Light"/>
              <a:buChar char="●"/>
            </a:pPr>
            <a:r>
              <a:rPr lang="en" sz="2400">
                <a:solidFill>
                  <a:schemeClr val="dk1"/>
                </a:solidFill>
                <a:latin typeface="Lato Light"/>
                <a:ea typeface="Lato Light"/>
                <a:cs typeface="Lato Light"/>
                <a:sym typeface="Lato Light"/>
              </a:rPr>
              <a:t>When you use an AI tool </a:t>
            </a:r>
            <a:r>
              <a:rPr b="1" lang="en" sz="2400">
                <a:solidFill>
                  <a:schemeClr val="dk1"/>
                </a:solidFill>
                <a:latin typeface="Lato"/>
                <a:ea typeface="Lato"/>
                <a:cs typeface="Lato"/>
                <a:sym typeface="Lato"/>
              </a:rPr>
              <a:t>to create images or visual content.</a:t>
            </a:r>
            <a:endParaRPr b="1" sz="2400">
              <a:solidFill>
                <a:schemeClr val="dk1"/>
              </a:solidFill>
              <a:latin typeface="Lato"/>
              <a:ea typeface="Lato"/>
              <a:cs typeface="Lato"/>
              <a:sym typeface="Lato"/>
            </a:endParaRPr>
          </a:p>
          <a:p>
            <a:pPr indent="-381000" lvl="0" marL="457200" rtl="0" algn="l">
              <a:lnSpc>
                <a:spcPct val="100000"/>
              </a:lnSpc>
              <a:spcBef>
                <a:spcPts val="1000"/>
              </a:spcBef>
              <a:spcAft>
                <a:spcPts val="1000"/>
              </a:spcAft>
              <a:buClr>
                <a:schemeClr val="dk1"/>
              </a:buClr>
              <a:buSzPts val="2400"/>
              <a:buFont typeface="Lato Light"/>
              <a:buChar char="●"/>
            </a:pPr>
            <a:r>
              <a:rPr lang="en" sz="2400">
                <a:solidFill>
                  <a:schemeClr val="dk1"/>
                </a:solidFill>
                <a:latin typeface="Lato Light"/>
                <a:ea typeface="Lato Light"/>
                <a:cs typeface="Lato Light"/>
                <a:sym typeface="Lato Light"/>
              </a:rPr>
              <a:t>When you use an AI tool </a:t>
            </a:r>
            <a:r>
              <a:rPr b="1" lang="en" sz="2400">
                <a:solidFill>
                  <a:schemeClr val="dk1"/>
                </a:solidFill>
                <a:latin typeface="Lato"/>
                <a:ea typeface="Lato"/>
                <a:cs typeface="Lato"/>
                <a:sym typeface="Lato"/>
              </a:rPr>
              <a:t>for research and brainstorming</a:t>
            </a:r>
            <a:r>
              <a:rPr lang="en" sz="2400">
                <a:solidFill>
                  <a:schemeClr val="dk1"/>
                </a:solidFill>
                <a:latin typeface="Lato Light"/>
                <a:ea typeface="Lato Light"/>
                <a:cs typeface="Lato Light"/>
                <a:sym typeface="Lato Light"/>
              </a:rPr>
              <a:t> </a:t>
            </a:r>
            <a:endParaRPr sz="2400">
              <a:solidFill>
                <a:schemeClr val="dk1"/>
              </a:solidFill>
              <a:latin typeface="Lato Light"/>
              <a:ea typeface="Lato Light"/>
              <a:cs typeface="Lato Light"/>
              <a:sym typeface="Lato Light"/>
            </a:endParaRPr>
          </a:p>
        </p:txBody>
      </p:sp>
      <p:sp>
        <p:nvSpPr>
          <p:cNvPr id="294" name="Google Shape;294;p55"/>
          <p:cNvSpPr txBox="1"/>
          <p:nvPr>
            <p:ph idx="12" type="sldNum"/>
          </p:nvPr>
        </p:nvSpPr>
        <p:spPr>
          <a:xfrm>
            <a:off x="6553200" y="4683919"/>
            <a:ext cx="2133600" cy="357300"/>
          </a:xfrm>
          <a:prstGeom prst="rect">
            <a:avLst/>
          </a:prstGeom>
        </p:spPr>
        <p:txBody>
          <a:bodyPr anchorCtr="0" anchor="t"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3">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56"/>
          <p:cNvSpPr txBox="1"/>
          <p:nvPr>
            <p:ph idx="12" type="sldNum"/>
          </p:nvPr>
        </p:nvSpPr>
        <p:spPr>
          <a:xfrm>
            <a:off x="6553200" y="4683919"/>
            <a:ext cx="2133600" cy="357300"/>
          </a:xfrm>
          <a:prstGeom prst="rect">
            <a:avLst/>
          </a:prstGeom>
        </p:spPr>
        <p:txBody>
          <a:bodyPr anchorCtr="0" anchor="t"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300" name="Google Shape;300;p56"/>
          <p:cNvSpPr txBox="1"/>
          <p:nvPr/>
        </p:nvSpPr>
        <p:spPr>
          <a:xfrm>
            <a:off x="190125" y="190150"/>
            <a:ext cx="8423700" cy="131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400">
                <a:solidFill>
                  <a:schemeClr val="dk1"/>
                </a:solidFill>
                <a:latin typeface="Oswald"/>
                <a:ea typeface="Oswald"/>
                <a:cs typeface="Oswald"/>
                <a:sym typeface="Oswald"/>
              </a:rPr>
              <a:t>How to write an </a:t>
            </a:r>
            <a:endParaRPr sz="3400">
              <a:solidFill>
                <a:schemeClr val="dk1"/>
              </a:solidFill>
              <a:latin typeface="Oswald"/>
              <a:ea typeface="Oswald"/>
              <a:cs typeface="Oswald"/>
              <a:sym typeface="Oswald"/>
            </a:endParaRPr>
          </a:p>
          <a:p>
            <a:pPr indent="0" lvl="0" marL="0" rtl="0" algn="ctr">
              <a:spcBef>
                <a:spcPts val="0"/>
              </a:spcBef>
              <a:spcAft>
                <a:spcPts val="0"/>
              </a:spcAft>
              <a:buClr>
                <a:schemeClr val="dk1"/>
              </a:buClr>
              <a:buSzPts val="1100"/>
              <a:buFont typeface="Arial"/>
              <a:buNone/>
            </a:pPr>
            <a:r>
              <a:rPr b="1" lang="en" sz="3400">
                <a:solidFill>
                  <a:schemeClr val="dk1"/>
                </a:solidFill>
                <a:latin typeface="Oswald"/>
                <a:ea typeface="Oswald"/>
                <a:cs typeface="Oswald"/>
                <a:sym typeface="Oswald"/>
              </a:rPr>
              <a:t>AI Acknowledgment Statement </a:t>
            </a:r>
            <a:endParaRPr b="1" sz="3400">
              <a:solidFill>
                <a:schemeClr val="dk1"/>
              </a:solidFill>
              <a:latin typeface="Oswald"/>
              <a:ea typeface="Oswald"/>
              <a:cs typeface="Oswald"/>
              <a:sym typeface="Oswald"/>
            </a:endParaRPr>
          </a:p>
          <a:p>
            <a:pPr indent="0" lvl="0" marL="0" rtl="0" algn="ctr">
              <a:spcBef>
                <a:spcPts val="0"/>
              </a:spcBef>
              <a:spcAft>
                <a:spcPts val="0"/>
              </a:spcAft>
              <a:buNone/>
            </a:pPr>
            <a:r>
              <a:t/>
            </a:r>
            <a:endParaRPr sz="2400">
              <a:solidFill>
                <a:schemeClr val="dk2"/>
              </a:solidFill>
              <a:latin typeface="Oswald"/>
              <a:ea typeface="Oswald"/>
              <a:cs typeface="Oswald"/>
              <a:sym typeface="Oswald"/>
            </a:endParaRPr>
          </a:p>
        </p:txBody>
      </p:sp>
      <p:sp>
        <p:nvSpPr>
          <p:cNvPr id="301" name="Google Shape;301;p56"/>
          <p:cNvSpPr txBox="1"/>
          <p:nvPr/>
        </p:nvSpPr>
        <p:spPr>
          <a:xfrm>
            <a:off x="865175" y="1502050"/>
            <a:ext cx="7707600" cy="3147000"/>
          </a:xfrm>
          <a:prstGeom prst="rect">
            <a:avLst/>
          </a:prstGeom>
          <a:noFill/>
          <a:ln>
            <a:noFill/>
          </a:ln>
        </p:spPr>
        <p:txBody>
          <a:bodyPr anchorCtr="0" anchor="t" bIns="91425" lIns="91425" spcFirstLastPara="1" rIns="91425" wrap="square" tIns="91425">
            <a:noAutofit/>
          </a:bodyPr>
          <a:lstStyle/>
          <a:p>
            <a:pPr indent="-368300" lvl="0" marL="457200" rtl="0" algn="l">
              <a:spcBef>
                <a:spcPts val="900"/>
              </a:spcBef>
              <a:spcAft>
                <a:spcPts val="0"/>
              </a:spcAft>
              <a:buClr>
                <a:srgbClr val="2D3B45"/>
              </a:buClr>
              <a:buSzPts val="2200"/>
              <a:buFont typeface="Raleway"/>
              <a:buAutoNum type="arabicPeriod"/>
            </a:pPr>
            <a:r>
              <a:rPr lang="en" sz="2200">
                <a:solidFill>
                  <a:srgbClr val="2D3B45"/>
                </a:solidFill>
                <a:highlight>
                  <a:srgbClr val="EAD1DC"/>
                </a:highlight>
                <a:latin typeface="Raleway"/>
                <a:ea typeface="Raleway"/>
                <a:cs typeface="Raleway"/>
                <a:sym typeface="Raleway"/>
              </a:rPr>
              <a:t>Note the </a:t>
            </a:r>
            <a:r>
              <a:rPr lang="en" sz="2200">
                <a:solidFill>
                  <a:srgbClr val="2D3B45"/>
                </a:solidFill>
                <a:highlight>
                  <a:srgbClr val="EAD1DC"/>
                </a:highlight>
                <a:latin typeface="Raleway"/>
                <a:ea typeface="Raleway"/>
                <a:cs typeface="Raleway"/>
                <a:sym typeface="Raleway"/>
              </a:rPr>
              <a:t>tool you used</a:t>
            </a:r>
            <a:endParaRPr sz="2200">
              <a:solidFill>
                <a:srgbClr val="2D3B45"/>
              </a:solidFill>
              <a:highlight>
                <a:srgbClr val="EAD1DC"/>
              </a:highlight>
              <a:latin typeface="Raleway"/>
              <a:ea typeface="Raleway"/>
              <a:cs typeface="Raleway"/>
              <a:sym typeface="Raleway"/>
            </a:endParaRPr>
          </a:p>
          <a:p>
            <a:pPr indent="-368300" lvl="0" marL="457200" rtl="0" algn="l">
              <a:spcBef>
                <a:spcPts val="1000"/>
              </a:spcBef>
              <a:spcAft>
                <a:spcPts val="0"/>
              </a:spcAft>
              <a:buClr>
                <a:srgbClr val="2D3B45"/>
              </a:buClr>
              <a:buSzPts val="2200"/>
              <a:buFont typeface="Raleway"/>
              <a:buAutoNum type="arabicPeriod"/>
            </a:pPr>
            <a:r>
              <a:rPr lang="en" sz="2200">
                <a:solidFill>
                  <a:srgbClr val="2D3B45"/>
                </a:solidFill>
                <a:highlight>
                  <a:srgbClr val="D9EAD3"/>
                </a:highlight>
                <a:latin typeface="Raleway"/>
                <a:ea typeface="Raleway"/>
                <a:cs typeface="Raleway"/>
                <a:sym typeface="Raleway"/>
              </a:rPr>
              <a:t>Briefly describe what you asked the genAI tool to do and how you used the output. This could include: a) the first prompt, b) the last prompt, or c) a brief summary of all your prompts.</a:t>
            </a:r>
            <a:r>
              <a:rPr lang="en" sz="2200">
                <a:solidFill>
                  <a:srgbClr val="2D3B45"/>
                </a:solidFill>
                <a:latin typeface="Raleway"/>
                <a:ea typeface="Raleway"/>
                <a:cs typeface="Raleway"/>
                <a:sym typeface="Raleway"/>
              </a:rPr>
              <a:t> </a:t>
            </a:r>
            <a:endParaRPr sz="2200">
              <a:solidFill>
                <a:srgbClr val="2D3B45"/>
              </a:solidFill>
              <a:latin typeface="Raleway"/>
              <a:ea typeface="Raleway"/>
              <a:cs typeface="Raleway"/>
              <a:sym typeface="Raleway"/>
            </a:endParaRPr>
          </a:p>
          <a:p>
            <a:pPr indent="-368300" lvl="0" marL="457200" rtl="0" algn="l">
              <a:spcBef>
                <a:spcPts val="1000"/>
              </a:spcBef>
              <a:spcAft>
                <a:spcPts val="0"/>
              </a:spcAft>
              <a:buClr>
                <a:srgbClr val="2D3B45"/>
              </a:buClr>
              <a:buSzPts val="2200"/>
              <a:buFont typeface="Raleway"/>
              <a:buAutoNum type="arabicPeriod"/>
            </a:pPr>
            <a:r>
              <a:rPr lang="en" sz="2200">
                <a:solidFill>
                  <a:srgbClr val="2D3B45"/>
                </a:solidFill>
                <a:highlight>
                  <a:srgbClr val="FFF2CC"/>
                </a:highlight>
                <a:latin typeface="Raleway"/>
                <a:ea typeface="Raleway"/>
                <a:cs typeface="Raleway"/>
                <a:sym typeface="Raleway"/>
              </a:rPr>
              <a:t>Briefly describe how you edited or treated any generated output.</a:t>
            </a:r>
            <a:endParaRPr sz="2200">
              <a:solidFill>
                <a:srgbClr val="2D3B45"/>
              </a:solidFill>
              <a:highlight>
                <a:srgbClr val="FFF2CC"/>
              </a:highlight>
              <a:latin typeface="Raleway"/>
              <a:ea typeface="Raleway"/>
              <a:cs typeface="Raleway"/>
              <a:sym typeface="Raleway"/>
            </a:endParaRPr>
          </a:p>
          <a:p>
            <a:pPr indent="-368300" lvl="0" marL="457200" rtl="0" algn="l">
              <a:spcBef>
                <a:spcPts val="1000"/>
              </a:spcBef>
              <a:spcAft>
                <a:spcPts val="0"/>
              </a:spcAft>
              <a:buClr>
                <a:srgbClr val="2D3B45"/>
              </a:buClr>
              <a:buSzPts val="2200"/>
              <a:buFont typeface="Raleway"/>
              <a:buAutoNum type="arabicPeriod"/>
            </a:pPr>
            <a:r>
              <a:rPr lang="en" sz="2200">
                <a:solidFill>
                  <a:srgbClr val="2D3B45"/>
                </a:solidFill>
                <a:highlight>
                  <a:srgbClr val="CFE2F3"/>
                </a:highlight>
                <a:latin typeface="Raleway"/>
                <a:ea typeface="Raleway"/>
                <a:cs typeface="Raleway"/>
                <a:sym typeface="Raleway"/>
              </a:rPr>
              <a:t>Include a link to the conversation/transcript. </a:t>
            </a:r>
            <a:endParaRPr sz="2800">
              <a:solidFill>
                <a:schemeClr val="dk2"/>
              </a:solidFill>
              <a:highlight>
                <a:srgbClr val="CFE2F3"/>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1">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57"/>
          <p:cNvSpPr txBox="1"/>
          <p:nvPr/>
        </p:nvSpPr>
        <p:spPr>
          <a:xfrm>
            <a:off x="803400" y="1148025"/>
            <a:ext cx="7537200" cy="3127500"/>
          </a:xfrm>
          <a:prstGeom prst="rect">
            <a:avLst/>
          </a:prstGeom>
          <a:noFill/>
          <a:ln>
            <a:noFill/>
          </a:ln>
        </p:spPr>
        <p:txBody>
          <a:bodyPr anchorCtr="0" anchor="t" bIns="91425" lIns="91425" spcFirstLastPara="1" rIns="91425" wrap="square" tIns="91425">
            <a:noAutofit/>
          </a:bodyPr>
          <a:lstStyle/>
          <a:p>
            <a:pPr indent="0" lvl="0" marL="0" rtl="0" algn="l">
              <a:spcBef>
                <a:spcPts val="900"/>
              </a:spcBef>
              <a:spcAft>
                <a:spcPts val="0"/>
              </a:spcAft>
              <a:buNone/>
            </a:pPr>
            <a:r>
              <a:rPr lang="en" sz="2100">
                <a:highlight>
                  <a:srgbClr val="EAD1DC"/>
                </a:highlight>
                <a:latin typeface="Lato"/>
                <a:ea typeface="Lato"/>
                <a:cs typeface="Lato"/>
                <a:sym typeface="Lato"/>
              </a:rPr>
              <a:t>I used ChatGPT3 </a:t>
            </a:r>
            <a:r>
              <a:rPr lang="en" sz="2100">
                <a:highlight>
                  <a:srgbClr val="D9EAD3"/>
                </a:highlight>
                <a:latin typeface="Lato"/>
                <a:ea typeface="Lato"/>
                <a:cs typeface="Lato"/>
                <a:sym typeface="Lato"/>
              </a:rPr>
              <a:t>to generate the final version of this email.  After a series of prompts, I ended with: “Rewrite the email in under 150 words. Address Meera by her first name. Don't tell Meera what to do. Refer to specific evidence of the violation in an attachment. Use a more deferential tone.” </a:t>
            </a:r>
            <a:r>
              <a:rPr lang="en" sz="2100">
                <a:highlight>
                  <a:srgbClr val="FFF2CC"/>
                </a:highlight>
                <a:latin typeface="Lato"/>
                <a:ea typeface="Lato"/>
                <a:cs typeface="Lato"/>
                <a:sym typeface="Lato"/>
              </a:rPr>
              <a:t>I revised the output based on my understanding of the best communication strategies for this situation and to match my personal style. </a:t>
            </a:r>
            <a:r>
              <a:rPr lang="en" sz="2100" u="sng">
                <a:highlight>
                  <a:srgbClr val="CFE2F3"/>
                </a:highlight>
                <a:latin typeface="Lato"/>
                <a:ea typeface="Lato"/>
                <a:cs typeface="Lato"/>
                <a:sym typeface="Lato"/>
                <a:hlinkClick r:id="rId3"/>
              </a:rPr>
              <a:t>https://chat.openai.com/share/5009519e-7eec-4468-b4d3-20ca818a97d0</a:t>
            </a:r>
            <a:r>
              <a:rPr lang="en" sz="2100">
                <a:highlight>
                  <a:srgbClr val="CFE2F3"/>
                </a:highlight>
                <a:latin typeface="Lato"/>
                <a:ea typeface="Lato"/>
                <a:cs typeface="Lato"/>
                <a:sym typeface="Lato"/>
              </a:rPr>
              <a:t>” </a:t>
            </a:r>
            <a:endParaRPr sz="2700">
              <a:solidFill>
                <a:srgbClr val="2D3B45"/>
              </a:solidFill>
              <a:highlight>
                <a:srgbClr val="CFE2F3"/>
              </a:highlight>
              <a:latin typeface="Lato"/>
              <a:ea typeface="Lato"/>
              <a:cs typeface="Lato"/>
              <a:sym typeface="Lato"/>
            </a:endParaRPr>
          </a:p>
          <a:p>
            <a:pPr indent="0" lvl="0" marL="0" rtl="0" algn="l">
              <a:spcBef>
                <a:spcPts val="900"/>
              </a:spcBef>
              <a:spcAft>
                <a:spcPts val="0"/>
              </a:spcAft>
              <a:buNone/>
            </a:pPr>
            <a:r>
              <a:t/>
            </a:r>
            <a:endParaRPr sz="2600">
              <a:latin typeface="Lato"/>
              <a:ea typeface="Lato"/>
              <a:cs typeface="Lato"/>
              <a:sym typeface="Lato"/>
            </a:endParaRPr>
          </a:p>
        </p:txBody>
      </p:sp>
      <p:sp>
        <p:nvSpPr>
          <p:cNvPr id="307" name="Google Shape;307;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8" name="Google Shape;308;p57"/>
          <p:cNvSpPr txBox="1"/>
          <p:nvPr/>
        </p:nvSpPr>
        <p:spPr>
          <a:xfrm>
            <a:off x="803400" y="328875"/>
            <a:ext cx="7668900" cy="74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600">
                <a:latin typeface="Raleway"/>
                <a:ea typeface="Raleway"/>
                <a:cs typeface="Raleway"/>
                <a:sym typeface="Raleway"/>
              </a:rPr>
              <a:t>Example Acknowledgement Statement </a:t>
            </a:r>
            <a:endParaRPr b="1" sz="2600">
              <a:latin typeface="Raleway"/>
              <a:ea typeface="Raleway"/>
              <a:cs typeface="Raleway"/>
              <a:sym typeface="Raleway"/>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40"/>
          <p:cNvSpPr txBox="1"/>
          <p:nvPr>
            <p:ph type="title"/>
          </p:nvPr>
        </p:nvSpPr>
        <p:spPr>
          <a:xfrm>
            <a:off x="406575" y="1710950"/>
            <a:ext cx="8520600" cy="1359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850"/>
              <a:t>Small Groups: Talk about Yourself </a:t>
            </a:r>
            <a:endParaRPr>
              <a:latin typeface="Oswald Light"/>
              <a:ea typeface="Oswald Light"/>
              <a:cs typeface="Oswald Light"/>
              <a:sym typeface="Oswald Light"/>
            </a:endParaRPr>
          </a:p>
        </p:txBody>
      </p:sp>
      <p:sp>
        <p:nvSpPr>
          <p:cNvPr id="175" name="Google Shape;175;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14" name="Google Shape;314;p58"/>
          <p:cNvSpPr txBox="1"/>
          <p:nvPr/>
        </p:nvSpPr>
        <p:spPr>
          <a:xfrm>
            <a:off x="725350" y="1142050"/>
            <a:ext cx="3463500" cy="39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600">
                <a:solidFill>
                  <a:srgbClr val="2D3B45"/>
                </a:solidFill>
                <a:latin typeface="Lato"/>
                <a:ea typeface="Lato"/>
                <a:cs typeface="Lato"/>
                <a:sym typeface="Lato"/>
              </a:rPr>
              <a:t>Academic-style assignments</a:t>
            </a:r>
            <a:endParaRPr b="1" sz="2600">
              <a:solidFill>
                <a:srgbClr val="2D3B45"/>
              </a:solidFill>
              <a:latin typeface="Lato"/>
              <a:ea typeface="Lato"/>
              <a:cs typeface="Lato"/>
              <a:sym typeface="Lato"/>
            </a:endParaRPr>
          </a:p>
          <a:p>
            <a:pPr indent="0" lvl="0" marL="0" rtl="0" algn="ctr">
              <a:spcBef>
                <a:spcPts val="600"/>
              </a:spcBef>
              <a:spcAft>
                <a:spcPts val="0"/>
              </a:spcAft>
              <a:buNone/>
            </a:pPr>
            <a:r>
              <a:t/>
            </a:r>
            <a:endParaRPr sz="1200">
              <a:solidFill>
                <a:srgbClr val="2D3B45"/>
              </a:solidFill>
              <a:latin typeface="Lato"/>
              <a:ea typeface="Lato"/>
              <a:cs typeface="Lato"/>
              <a:sym typeface="Lato"/>
            </a:endParaRPr>
          </a:p>
          <a:p>
            <a:pPr indent="0" lvl="0" marL="0" rtl="0" algn="ctr">
              <a:spcBef>
                <a:spcPts val="600"/>
              </a:spcBef>
              <a:spcAft>
                <a:spcPts val="0"/>
              </a:spcAft>
              <a:buNone/>
            </a:pPr>
            <a:r>
              <a:rPr b="1" lang="en" sz="2000">
                <a:solidFill>
                  <a:srgbClr val="2D3B45"/>
                </a:solidFill>
                <a:latin typeface="Lato"/>
                <a:ea typeface="Lato"/>
                <a:cs typeface="Lato"/>
                <a:sym typeface="Lato"/>
              </a:rPr>
              <a:t>Put Acknowledgement Statement in your document at the end.</a:t>
            </a:r>
            <a:endParaRPr b="1" sz="2000">
              <a:solidFill>
                <a:srgbClr val="2D3B45"/>
              </a:solidFill>
              <a:latin typeface="Lato"/>
              <a:ea typeface="Lato"/>
              <a:cs typeface="Lato"/>
              <a:sym typeface="Lato"/>
            </a:endParaRPr>
          </a:p>
          <a:p>
            <a:pPr indent="0" lvl="0" marL="0" rtl="0" algn="l">
              <a:spcBef>
                <a:spcPts val="600"/>
              </a:spcBef>
              <a:spcAft>
                <a:spcPts val="0"/>
              </a:spcAft>
              <a:buNone/>
            </a:pPr>
            <a:r>
              <a:t/>
            </a:r>
            <a:endParaRPr b="1" sz="2000">
              <a:solidFill>
                <a:srgbClr val="2D3B45"/>
              </a:solidFill>
              <a:latin typeface="Lato"/>
              <a:ea typeface="Lato"/>
              <a:cs typeface="Lato"/>
              <a:sym typeface="Lato"/>
            </a:endParaRPr>
          </a:p>
          <a:p>
            <a:pPr indent="0" lvl="0" marL="0" rtl="0" algn="ctr">
              <a:spcBef>
                <a:spcPts val="600"/>
              </a:spcBef>
              <a:spcAft>
                <a:spcPts val="0"/>
              </a:spcAft>
              <a:buNone/>
            </a:pPr>
            <a:r>
              <a:rPr i="1" lang="en" sz="2000">
                <a:solidFill>
                  <a:srgbClr val="2D3B45"/>
                </a:solidFill>
                <a:latin typeface="Lato"/>
                <a:ea typeface="Lato"/>
                <a:cs typeface="Lato"/>
                <a:sym typeface="Lato"/>
              </a:rPr>
              <a:t>Applies to summaries, Canvas discussion board posts, written summaries, reports, memos, proposals, and slides.</a:t>
            </a:r>
            <a:endParaRPr i="1" sz="2000">
              <a:solidFill>
                <a:srgbClr val="2D3B45"/>
              </a:solidFill>
              <a:latin typeface="Lato"/>
              <a:ea typeface="Lato"/>
              <a:cs typeface="Lato"/>
              <a:sym typeface="Lato"/>
            </a:endParaRPr>
          </a:p>
          <a:p>
            <a:pPr indent="0" lvl="0" marL="914400" rtl="0" algn="ctr">
              <a:spcBef>
                <a:spcPts val="600"/>
              </a:spcBef>
              <a:spcAft>
                <a:spcPts val="600"/>
              </a:spcAft>
              <a:buNone/>
            </a:pPr>
            <a:r>
              <a:t/>
            </a:r>
            <a:endParaRPr sz="2100">
              <a:solidFill>
                <a:schemeClr val="dk2"/>
              </a:solidFill>
              <a:latin typeface="Roboto"/>
              <a:ea typeface="Roboto"/>
              <a:cs typeface="Roboto"/>
              <a:sym typeface="Roboto"/>
            </a:endParaRPr>
          </a:p>
        </p:txBody>
      </p:sp>
      <p:sp>
        <p:nvSpPr>
          <p:cNvPr id="315" name="Google Shape;315;p58"/>
          <p:cNvSpPr txBox="1"/>
          <p:nvPr/>
        </p:nvSpPr>
        <p:spPr>
          <a:xfrm>
            <a:off x="86225" y="284550"/>
            <a:ext cx="8934900" cy="671400"/>
          </a:xfrm>
          <a:prstGeom prst="rect">
            <a:avLst/>
          </a:prstGeom>
          <a:noFill/>
          <a:ln>
            <a:noFill/>
          </a:ln>
        </p:spPr>
        <p:txBody>
          <a:bodyPr anchorCtr="0" anchor="t" bIns="91425" lIns="91425" spcFirstLastPara="1" rIns="91425" wrap="square" tIns="91425">
            <a:noAutofit/>
          </a:bodyPr>
          <a:lstStyle/>
          <a:p>
            <a:pPr indent="0" lvl="0" marL="0" rtl="0" algn="ctr">
              <a:spcBef>
                <a:spcPts val="900"/>
              </a:spcBef>
              <a:spcAft>
                <a:spcPts val="900"/>
              </a:spcAft>
              <a:buNone/>
            </a:pPr>
            <a:r>
              <a:rPr lang="en" sz="2700">
                <a:solidFill>
                  <a:srgbClr val="2D3B45"/>
                </a:solidFill>
                <a:latin typeface="Oswald"/>
                <a:ea typeface="Oswald"/>
                <a:cs typeface="Oswald"/>
                <a:sym typeface="Oswald"/>
              </a:rPr>
              <a:t>Where to put your Acknowledgment Statement in your submissions</a:t>
            </a:r>
            <a:endParaRPr sz="2800">
              <a:solidFill>
                <a:schemeClr val="dk2"/>
              </a:solidFill>
              <a:latin typeface="Oswald"/>
              <a:ea typeface="Oswald"/>
              <a:cs typeface="Oswald"/>
              <a:sym typeface="Oswald"/>
            </a:endParaRPr>
          </a:p>
        </p:txBody>
      </p:sp>
      <p:sp>
        <p:nvSpPr>
          <p:cNvPr id="316" name="Google Shape;316;p58"/>
          <p:cNvSpPr txBox="1"/>
          <p:nvPr/>
        </p:nvSpPr>
        <p:spPr>
          <a:xfrm>
            <a:off x="4912250" y="1056500"/>
            <a:ext cx="3918300" cy="38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600">
                <a:solidFill>
                  <a:srgbClr val="2D3B45"/>
                </a:solidFill>
                <a:latin typeface="Lato"/>
                <a:ea typeface="Lato"/>
                <a:cs typeface="Lato"/>
                <a:sym typeface="Lato"/>
              </a:rPr>
              <a:t>P</a:t>
            </a:r>
            <a:r>
              <a:rPr b="1" lang="en" sz="2600">
                <a:solidFill>
                  <a:srgbClr val="2D3B45"/>
                </a:solidFill>
                <a:latin typeface="Lato"/>
                <a:ea typeface="Lato"/>
                <a:cs typeface="Lato"/>
                <a:sym typeface="Lato"/>
              </a:rPr>
              <a:t>rofessional-style assignments</a:t>
            </a:r>
            <a:endParaRPr b="1" sz="2600">
              <a:solidFill>
                <a:srgbClr val="2D3B45"/>
              </a:solidFill>
              <a:latin typeface="Lato"/>
              <a:ea typeface="Lato"/>
              <a:cs typeface="Lato"/>
              <a:sym typeface="Lato"/>
            </a:endParaRPr>
          </a:p>
          <a:p>
            <a:pPr indent="0" lvl="0" marL="0" rtl="0" algn="ctr">
              <a:spcBef>
                <a:spcPts val="600"/>
              </a:spcBef>
              <a:spcAft>
                <a:spcPts val="0"/>
              </a:spcAft>
              <a:buNone/>
            </a:pPr>
            <a:r>
              <a:rPr lang="en" sz="1200">
                <a:solidFill>
                  <a:srgbClr val="2D3B45"/>
                </a:solidFill>
                <a:latin typeface="Lato"/>
                <a:ea typeface="Lato"/>
                <a:cs typeface="Lato"/>
                <a:sym typeface="Lato"/>
              </a:rPr>
              <a:t> </a:t>
            </a:r>
            <a:endParaRPr sz="1200">
              <a:solidFill>
                <a:srgbClr val="2D3B45"/>
              </a:solidFill>
              <a:latin typeface="Lato"/>
              <a:ea typeface="Lato"/>
              <a:cs typeface="Lato"/>
              <a:sym typeface="Lato"/>
            </a:endParaRPr>
          </a:p>
          <a:p>
            <a:pPr indent="0" lvl="0" marL="0" rtl="0" algn="ctr">
              <a:spcBef>
                <a:spcPts val="600"/>
              </a:spcBef>
              <a:spcAft>
                <a:spcPts val="0"/>
              </a:spcAft>
              <a:buNone/>
            </a:pPr>
            <a:r>
              <a:rPr b="1" lang="en" sz="2000">
                <a:solidFill>
                  <a:srgbClr val="2D3B45"/>
                </a:solidFill>
                <a:latin typeface="Lato"/>
                <a:ea typeface="Lato"/>
                <a:cs typeface="Lato"/>
                <a:sym typeface="Lato"/>
              </a:rPr>
              <a:t>Put the Acknowledge Statement in a separate </a:t>
            </a:r>
            <a:r>
              <a:rPr b="1" lang="en" sz="2000">
                <a:solidFill>
                  <a:srgbClr val="2D3B45"/>
                </a:solidFill>
                <a:latin typeface="Lato"/>
                <a:ea typeface="Lato"/>
                <a:cs typeface="Lato"/>
                <a:sym typeface="Lato"/>
              </a:rPr>
              <a:t>document</a:t>
            </a:r>
            <a:r>
              <a:rPr b="1" lang="en" sz="2000">
                <a:solidFill>
                  <a:srgbClr val="2D3B45"/>
                </a:solidFill>
                <a:latin typeface="Lato"/>
                <a:ea typeface="Lato"/>
                <a:cs typeface="Lato"/>
                <a:sym typeface="Lato"/>
              </a:rPr>
              <a:t> or in the Canvas submission comment</a:t>
            </a:r>
            <a:endParaRPr b="1" sz="2000">
              <a:solidFill>
                <a:srgbClr val="2D3B45"/>
              </a:solidFill>
              <a:latin typeface="Lato"/>
              <a:ea typeface="Lato"/>
              <a:cs typeface="Lato"/>
              <a:sym typeface="Lato"/>
            </a:endParaRPr>
          </a:p>
          <a:p>
            <a:pPr indent="0" lvl="0" marL="0" rtl="0" algn="ctr">
              <a:spcBef>
                <a:spcPts val="600"/>
              </a:spcBef>
              <a:spcAft>
                <a:spcPts val="0"/>
              </a:spcAft>
              <a:buNone/>
            </a:pPr>
            <a:r>
              <a:t/>
            </a:r>
            <a:endParaRPr sz="2000">
              <a:solidFill>
                <a:srgbClr val="2D3B45"/>
              </a:solidFill>
              <a:latin typeface="Lato"/>
              <a:ea typeface="Lato"/>
              <a:cs typeface="Lato"/>
              <a:sym typeface="Lato"/>
            </a:endParaRPr>
          </a:p>
          <a:p>
            <a:pPr indent="0" lvl="0" marL="0" rtl="0" algn="ctr">
              <a:spcBef>
                <a:spcPts val="600"/>
              </a:spcBef>
              <a:spcAft>
                <a:spcPts val="600"/>
              </a:spcAft>
              <a:buNone/>
            </a:pPr>
            <a:r>
              <a:rPr i="1" lang="en" sz="2000">
                <a:solidFill>
                  <a:srgbClr val="2D3B45"/>
                </a:solidFill>
                <a:latin typeface="Lato"/>
                <a:ea typeface="Lato"/>
                <a:cs typeface="Lato"/>
                <a:sym typeface="Lato"/>
              </a:rPr>
              <a:t>Applies to Concept Quiz answers, most homework assignments, emails, cover letters, LinkedIn posts, and interview responses.</a:t>
            </a:r>
            <a:endParaRPr sz="2000">
              <a:solidFill>
                <a:schemeClr val="dk2"/>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22" name="Google Shape;322;p59"/>
          <p:cNvSpPr txBox="1"/>
          <p:nvPr/>
        </p:nvSpPr>
        <p:spPr>
          <a:xfrm>
            <a:off x="166825" y="192250"/>
            <a:ext cx="8672400" cy="9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Oswald"/>
                <a:ea typeface="Oswald"/>
                <a:cs typeface="Oswald"/>
                <a:sym typeface="Oswald"/>
              </a:rPr>
              <a:t>Does this student correctly document their AI use according to the course guidelines? </a:t>
            </a:r>
            <a:endParaRPr sz="3200">
              <a:solidFill>
                <a:schemeClr val="dk1"/>
              </a:solidFill>
              <a:latin typeface="Oswald"/>
              <a:ea typeface="Oswald"/>
              <a:cs typeface="Oswald"/>
              <a:sym typeface="Oswald"/>
            </a:endParaRPr>
          </a:p>
        </p:txBody>
      </p:sp>
      <p:sp>
        <p:nvSpPr>
          <p:cNvPr id="323" name="Google Shape;323;p59"/>
          <p:cNvSpPr txBox="1"/>
          <p:nvPr/>
        </p:nvSpPr>
        <p:spPr>
          <a:xfrm>
            <a:off x="1958650" y="1492775"/>
            <a:ext cx="6981300" cy="352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b="1" lang="en" sz="1600">
                <a:latin typeface="Lato"/>
                <a:ea typeface="Lato"/>
                <a:cs typeface="Lato"/>
                <a:sym typeface="Lato"/>
              </a:rPr>
              <a:t>AI Use: </a:t>
            </a:r>
            <a:r>
              <a:rPr lang="en" sz="1600">
                <a:latin typeface="Lato"/>
                <a:ea typeface="Lato"/>
                <a:cs typeface="Lato"/>
                <a:sym typeface="Lato"/>
              </a:rPr>
              <a:t>Student used </a:t>
            </a:r>
            <a:r>
              <a:rPr b="1" lang="en" sz="1600">
                <a:latin typeface="Lato"/>
                <a:ea typeface="Lato"/>
                <a:cs typeface="Lato"/>
                <a:sym typeface="Lato"/>
              </a:rPr>
              <a:t>ChatGPT-4</a:t>
            </a:r>
            <a:r>
              <a:rPr lang="en" sz="1600">
                <a:latin typeface="Lato"/>
                <a:ea typeface="Lato"/>
                <a:cs typeface="Lato"/>
                <a:sym typeface="Lato"/>
              </a:rPr>
              <a:t> to suggest clearer phrasing and a more professional tone for their final paragraph about </a:t>
            </a:r>
            <a:r>
              <a:rPr i="1" lang="en" sz="1600">
                <a:latin typeface="Lato"/>
                <a:ea typeface="Lato"/>
                <a:cs typeface="Lato"/>
                <a:sym typeface="Lato"/>
              </a:rPr>
              <a:t>ethical AI use</a:t>
            </a:r>
            <a:r>
              <a:rPr lang="en" sz="1600">
                <a:latin typeface="Lato"/>
                <a:ea typeface="Lato"/>
                <a:cs typeface="Lato"/>
                <a:sym typeface="Lato"/>
              </a:rPr>
              <a:t>. The content itself was written by the student, but several sentences were lightly reworded based on AI suggestions.</a:t>
            </a:r>
            <a:endParaRPr sz="1600">
              <a:latin typeface="Lato"/>
              <a:ea typeface="Lato"/>
              <a:cs typeface="Lato"/>
              <a:sym typeface="Lato"/>
            </a:endParaRPr>
          </a:p>
          <a:p>
            <a:pPr indent="0" lvl="0" marL="0" rtl="0" algn="l">
              <a:lnSpc>
                <a:spcPct val="115000"/>
              </a:lnSpc>
              <a:spcBef>
                <a:spcPts val="1500"/>
              </a:spcBef>
              <a:spcAft>
                <a:spcPts val="0"/>
              </a:spcAft>
              <a:buNone/>
            </a:pPr>
            <a:r>
              <a:rPr b="1" lang="en" sz="1600">
                <a:latin typeface="Lato"/>
                <a:ea typeface="Lato"/>
                <a:cs typeface="Lato"/>
                <a:sym typeface="Lato"/>
              </a:rPr>
              <a:t>Acknowledgment Statement: </a:t>
            </a:r>
            <a:r>
              <a:rPr lang="en" sz="1600">
                <a:latin typeface="Lato"/>
                <a:ea typeface="Lato"/>
                <a:cs typeface="Lato"/>
                <a:sym typeface="Lato"/>
              </a:rPr>
              <a:t>I used ChatGPT-4 to improve the tone and clarity of my response to the final question about ethical AI use. I wrote the content myself, then asked ChatGPT to suggest smoother sentence structures and more professional wording. I reviewed its suggestions carefully and chose which ones to adopt. Transcript: [URL]</a:t>
            </a:r>
            <a:endParaRPr sz="1600" u="sng">
              <a:solidFill>
                <a:schemeClr val="hlink"/>
              </a:solidFill>
              <a:latin typeface="Lato"/>
              <a:ea typeface="Lato"/>
              <a:cs typeface="Lato"/>
              <a:sym typeface="Lato"/>
            </a:endParaRPr>
          </a:p>
          <a:p>
            <a:pPr indent="0" lvl="0" marL="0" rtl="0" algn="l">
              <a:lnSpc>
                <a:spcPct val="115000"/>
              </a:lnSpc>
              <a:spcBef>
                <a:spcPts val="1500"/>
              </a:spcBef>
              <a:spcAft>
                <a:spcPts val="1500"/>
              </a:spcAft>
              <a:buNone/>
            </a:pPr>
            <a:r>
              <a:rPr b="1" lang="en" sz="1600"/>
              <a:t>Acknowledgment Placement:</a:t>
            </a:r>
            <a:r>
              <a:rPr lang="en" sz="1600"/>
              <a:t> Included at the </a:t>
            </a:r>
            <a:r>
              <a:rPr b="1" lang="en" sz="1600"/>
              <a:t>end of the discussion post</a:t>
            </a:r>
            <a:r>
              <a:rPr lang="en" sz="1600"/>
              <a:t>, following the student’s response.</a:t>
            </a:r>
            <a:endParaRPr b="1" sz="1600">
              <a:latin typeface="Lato"/>
              <a:ea typeface="Lato"/>
              <a:cs typeface="Lato"/>
              <a:sym typeface="Lato"/>
            </a:endParaRPr>
          </a:p>
        </p:txBody>
      </p:sp>
      <p:sp>
        <p:nvSpPr>
          <p:cNvPr id="324" name="Google Shape;324;p59"/>
          <p:cNvSpPr txBox="1"/>
          <p:nvPr/>
        </p:nvSpPr>
        <p:spPr>
          <a:xfrm>
            <a:off x="238675" y="1568325"/>
            <a:ext cx="1426500" cy="83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dk2"/>
                </a:solidFill>
                <a:latin typeface="Lato"/>
                <a:ea typeface="Lato"/>
                <a:cs typeface="Lato"/>
                <a:sym typeface="Lato"/>
              </a:rPr>
              <a:t>Assignment</a:t>
            </a:r>
            <a:endParaRPr b="1" sz="1300">
              <a:solidFill>
                <a:schemeClr val="dk2"/>
              </a:solidFill>
              <a:latin typeface="Lato"/>
              <a:ea typeface="Lato"/>
              <a:cs typeface="Lato"/>
              <a:sym typeface="Lato"/>
            </a:endParaRPr>
          </a:p>
          <a:p>
            <a:pPr indent="0" lvl="0" marL="0" rtl="0" algn="ctr">
              <a:spcBef>
                <a:spcPts val="0"/>
              </a:spcBef>
              <a:spcAft>
                <a:spcPts val="0"/>
              </a:spcAft>
              <a:buNone/>
            </a:pPr>
            <a:r>
              <a:rPr b="1" lang="en" sz="1300" u="sng">
                <a:solidFill>
                  <a:schemeClr val="hlink"/>
                </a:solidFill>
                <a:latin typeface="Lato"/>
                <a:ea typeface="Lato"/>
                <a:cs typeface="Lato"/>
                <a:sym typeface="Lato"/>
                <a:hlinkClick r:id="rId3"/>
              </a:rPr>
              <a:t>Communication Practice #1</a:t>
            </a:r>
            <a:endParaRPr b="1" sz="1300">
              <a:solidFill>
                <a:schemeClr val="dk2"/>
              </a:solidFill>
              <a:latin typeface="Lato"/>
              <a:ea typeface="Lato"/>
              <a:cs typeface="Lato"/>
              <a:sym typeface="Lato"/>
            </a:endParaRPr>
          </a:p>
        </p:txBody>
      </p:sp>
      <p:pic>
        <p:nvPicPr>
          <p:cNvPr id="325" name="Google Shape;325;p59" title="check_13983889.png"/>
          <p:cNvPicPr preferRelativeResize="0"/>
          <p:nvPr/>
        </p:nvPicPr>
        <p:blipFill>
          <a:blip r:embed="rId4">
            <a:alphaModFix/>
          </a:blip>
          <a:stretch>
            <a:fillRect/>
          </a:stretch>
        </p:blipFill>
        <p:spPr>
          <a:xfrm>
            <a:off x="152400" y="2551425"/>
            <a:ext cx="1653850" cy="1653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31" name="Google Shape;331;p60"/>
          <p:cNvSpPr txBox="1"/>
          <p:nvPr/>
        </p:nvSpPr>
        <p:spPr>
          <a:xfrm>
            <a:off x="166825" y="192250"/>
            <a:ext cx="8672400" cy="9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Oswald"/>
                <a:ea typeface="Oswald"/>
                <a:cs typeface="Oswald"/>
                <a:sym typeface="Oswald"/>
              </a:rPr>
              <a:t>Does this student correctly their AI use according to the course guidelines? </a:t>
            </a:r>
            <a:endParaRPr sz="3200">
              <a:solidFill>
                <a:schemeClr val="dk1"/>
              </a:solidFill>
              <a:latin typeface="Oswald"/>
              <a:ea typeface="Oswald"/>
              <a:cs typeface="Oswald"/>
              <a:sym typeface="Oswald"/>
            </a:endParaRPr>
          </a:p>
        </p:txBody>
      </p:sp>
      <p:sp>
        <p:nvSpPr>
          <p:cNvPr id="332" name="Google Shape;332;p60"/>
          <p:cNvSpPr txBox="1"/>
          <p:nvPr/>
        </p:nvSpPr>
        <p:spPr>
          <a:xfrm>
            <a:off x="1958650" y="1492775"/>
            <a:ext cx="6981300" cy="352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b="1" lang="en" sz="1600">
                <a:latin typeface="Lato"/>
                <a:ea typeface="Lato"/>
                <a:cs typeface="Lato"/>
                <a:sym typeface="Lato"/>
              </a:rPr>
              <a:t>AI Use: </a:t>
            </a:r>
            <a:r>
              <a:rPr lang="en" sz="1600">
                <a:latin typeface="Lato"/>
                <a:ea typeface="Lato"/>
                <a:cs typeface="Lato"/>
                <a:sym typeface="Lato"/>
              </a:rPr>
              <a:t>The student asked Claude.ai to “write me a really good example of a prompt I could share in my class about using AI tools.” They then copied the prompt Claude generated and submitted it as their own “favorite prompt” in the discussion post. The rest of the answers (favorite tool, use cases, ethics reflection) were written by the student.</a:t>
            </a:r>
            <a:endParaRPr sz="1600">
              <a:latin typeface="Lato"/>
              <a:ea typeface="Lato"/>
              <a:cs typeface="Lato"/>
              <a:sym typeface="Lato"/>
            </a:endParaRPr>
          </a:p>
          <a:p>
            <a:pPr indent="0" lvl="0" marL="0" rtl="0" algn="l">
              <a:lnSpc>
                <a:spcPct val="115000"/>
              </a:lnSpc>
              <a:spcBef>
                <a:spcPts val="1500"/>
              </a:spcBef>
              <a:spcAft>
                <a:spcPts val="0"/>
              </a:spcAft>
              <a:buNone/>
            </a:pPr>
            <a:r>
              <a:rPr b="1" lang="en" sz="1600">
                <a:latin typeface="Lato"/>
                <a:ea typeface="Lato"/>
                <a:cs typeface="Lato"/>
                <a:sym typeface="Lato"/>
              </a:rPr>
              <a:t>Acknowledgment Statement:</a:t>
            </a:r>
            <a:r>
              <a:rPr lang="en" sz="1600">
                <a:latin typeface="Lato"/>
                <a:ea typeface="Lato"/>
                <a:cs typeface="Lato"/>
                <a:sym typeface="Lato"/>
              </a:rPr>
              <a:t> The student ended their post with:</a:t>
            </a:r>
            <a:endParaRPr sz="1600">
              <a:latin typeface="Lato"/>
              <a:ea typeface="Lato"/>
              <a:cs typeface="Lato"/>
              <a:sym typeface="Lato"/>
            </a:endParaRPr>
          </a:p>
          <a:p>
            <a:pPr indent="0" lvl="0" marL="0" rtl="0" algn="l">
              <a:lnSpc>
                <a:spcPct val="115000"/>
              </a:lnSpc>
              <a:spcBef>
                <a:spcPts val="1500"/>
              </a:spcBef>
              <a:spcAft>
                <a:spcPts val="0"/>
              </a:spcAft>
              <a:buNone/>
            </a:pPr>
            <a:r>
              <a:rPr lang="en" sz="1600">
                <a:latin typeface="Lato"/>
                <a:ea typeface="Lato"/>
                <a:cs typeface="Lato"/>
                <a:sym typeface="Lato"/>
              </a:rPr>
              <a:t>“No AI tools were used to create this post.”</a:t>
            </a:r>
            <a:endParaRPr sz="1600">
              <a:latin typeface="Lato"/>
              <a:ea typeface="Lato"/>
              <a:cs typeface="Lato"/>
              <a:sym typeface="Lato"/>
            </a:endParaRPr>
          </a:p>
          <a:p>
            <a:pPr indent="0" lvl="0" marL="0" rtl="0" algn="l">
              <a:lnSpc>
                <a:spcPct val="115000"/>
              </a:lnSpc>
              <a:spcBef>
                <a:spcPts val="1500"/>
              </a:spcBef>
              <a:spcAft>
                <a:spcPts val="1500"/>
              </a:spcAft>
              <a:buNone/>
            </a:pPr>
            <a:r>
              <a:rPr b="1" lang="en" sz="1600">
                <a:latin typeface="Lato"/>
                <a:ea typeface="Lato"/>
                <a:cs typeface="Lato"/>
                <a:sym typeface="Lato"/>
              </a:rPr>
              <a:t>Acknowledgment Placement: </a:t>
            </a:r>
            <a:r>
              <a:rPr lang="en" sz="1600">
                <a:latin typeface="Lato"/>
                <a:ea typeface="Lato"/>
                <a:cs typeface="Lato"/>
                <a:sym typeface="Lato"/>
              </a:rPr>
              <a:t>N/A The student submitted without any disclosure.</a:t>
            </a:r>
            <a:endParaRPr sz="1600">
              <a:latin typeface="Lato"/>
              <a:ea typeface="Lato"/>
              <a:cs typeface="Lato"/>
              <a:sym typeface="Lato"/>
            </a:endParaRPr>
          </a:p>
        </p:txBody>
      </p:sp>
      <p:sp>
        <p:nvSpPr>
          <p:cNvPr id="333" name="Google Shape;333;p60"/>
          <p:cNvSpPr txBox="1"/>
          <p:nvPr/>
        </p:nvSpPr>
        <p:spPr>
          <a:xfrm>
            <a:off x="238675" y="1568325"/>
            <a:ext cx="1426500" cy="83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dk2"/>
                </a:solidFill>
                <a:latin typeface="Lato"/>
                <a:ea typeface="Lato"/>
                <a:cs typeface="Lato"/>
                <a:sym typeface="Lato"/>
              </a:rPr>
              <a:t>Assignment</a:t>
            </a:r>
            <a:endParaRPr b="1" sz="1300">
              <a:solidFill>
                <a:schemeClr val="dk2"/>
              </a:solidFill>
              <a:latin typeface="Lato"/>
              <a:ea typeface="Lato"/>
              <a:cs typeface="Lato"/>
              <a:sym typeface="Lato"/>
            </a:endParaRPr>
          </a:p>
          <a:p>
            <a:pPr indent="0" lvl="0" marL="0" rtl="0" algn="ctr">
              <a:spcBef>
                <a:spcPts val="0"/>
              </a:spcBef>
              <a:spcAft>
                <a:spcPts val="0"/>
              </a:spcAft>
              <a:buNone/>
            </a:pPr>
            <a:r>
              <a:rPr b="1" lang="en" sz="1300" u="sng">
                <a:solidFill>
                  <a:schemeClr val="hlink"/>
                </a:solidFill>
                <a:latin typeface="Lato"/>
                <a:ea typeface="Lato"/>
                <a:cs typeface="Lato"/>
                <a:sym typeface="Lato"/>
                <a:hlinkClick r:id="rId3"/>
              </a:rPr>
              <a:t>Communication Practice #1</a:t>
            </a:r>
            <a:endParaRPr b="1" sz="1300">
              <a:solidFill>
                <a:schemeClr val="dk2"/>
              </a:solidFill>
              <a:latin typeface="Lato"/>
              <a:ea typeface="Lato"/>
              <a:cs typeface="Lato"/>
              <a:sym typeface="Lato"/>
            </a:endParaRPr>
          </a:p>
        </p:txBody>
      </p:sp>
      <p:pic>
        <p:nvPicPr>
          <p:cNvPr id="334" name="Google Shape;334;p60" title="no_11560478.png"/>
          <p:cNvPicPr preferRelativeResize="0"/>
          <p:nvPr/>
        </p:nvPicPr>
        <p:blipFill>
          <a:blip r:embed="rId4">
            <a:alphaModFix/>
          </a:blip>
          <a:stretch>
            <a:fillRect/>
          </a:stretch>
        </p:blipFill>
        <p:spPr>
          <a:xfrm>
            <a:off x="152400" y="2551425"/>
            <a:ext cx="1653850" cy="1653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40" name="Google Shape;340;p61"/>
          <p:cNvSpPr txBox="1"/>
          <p:nvPr/>
        </p:nvSpPr>
        <p:spPr>
          <a:xfrm>
            <a:off x="166825" y="192250"/>
            <a:ext cx="8672400" cy="9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Oswald"/>
                <a:ea typeface="Oswald"/>
                <a:cs typeface="Oswald"/>
                <a:sym typeface="Oswald"/>
              </a:rPr>
              <a:t>Does this student correctly their AI use according to the course guidelines? </a:t>
            </a:r>
            <a:endParaRPr sz="3200">
              <a:solidFill>
                <a:schemeClr val="dk1"/>
              </a:solidFill>
              <a:latin typeface="Oswald"/>
              <a:ea typeface="Oswald"/>
              <a:cs typeface="Oswald"/>
              <a:sym typeface="Oswald"/>
            </a:endParaRPr>
          </a:p>
        </p:txBody>
      </p:sp>
      <p:sp>
        <p:nvSpPr>
          <p:cNvPr id="341" name="Google Shape;341;p61"/>
          <p:cNvSpPr txBox="1"/>
          <p:nvPr/>
        </p:nvSpPr>
        <p:spPr>
          <a:xfrm>
            <a:off x="1958650" y="1492775"/>
            <a:ext cx="6981300" cy="352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b="1" lang="en" sz="1700">
                <a:latin typeface="Lato"/>
                <a:ea typeface="Lato"/>
                <a:cs typeface="Lato"/>
                <a:sym typeface="Lato"/>
              </a:rPr>
              <a:t>AI Use: </a:t>
            </a:r>
            <a:r>
              <a:rPr lang="en" sz="1700">
                <a:latin typeface="Lato"/>
                <a:ea typeface="Lato"/>
                <a:cs typeface="Lato"/>
                <a:sym typeface="Lato"/>
              </a:rPr>
              <a:t>Student used </a:t>
            </a:r>
            <a:r>
              <a:rPr b="1" lang="en" sz="1700">
                <a:latin typeface="Lato"/>
                <a:ea typeface="Lato"/>
                <a:cs typeface="Lato"/>
                <a:sym typeface="Lato"/>
              </a:rPr>
              <a:t>ChatGPT-4</a:t>
            </a:r>
            <a:r>
              <a:rPr lang="en" sz="1700">
                <a:latin typeface="Lato"/>
                <a:ea typeface="Lato"/>
                <a:cs typeface="Lato"/>
                <a:sym typeface="Lato"/>
              </a:rPr>
              <a:t> to suggest clearer phrasing and a more professional tone for their final paragraph about </a:t>
            </a:r>
            <a:r>
              <a:rPr i="1" lang="en" sz="1700">
                <a:latin typeface="Lato"/>
                <a:ea typeface="Lato"/>
                <a:cs typeface="Lato"/>
                <a:sym typeface="Lato"/>
              </a:rPr>
              <a:t>ethical AI use</a:t>
            </a:r>
            <a:r>
              <a:rPr lang="en" sz="1700">
                <a:latin typeface="Lato"/>
                <a:ea typeface="Lato"/>
                <a:cs typeface="Lato"/>
                <a:sym typeface="Lato"/>
              </a:rPr>
              <a:t>. The content itself was written by the student, but several sentences were lightly reworded based on AI suggestions.</a:t>
            </a:r>
            <a:endParaRPr sz="1700">
              <a:latin typeface="Lato"/>
              <a:ea typeface="Lato"/>
              <a:cs typeface="Lato"/>
              <a:sym typeface="Lato"/>
            </a:endParaRPr>
          </a:p>
          <a:p>
            <a:pPr indent="0" lvl="0" marL="0" rtl="0" algn="l">
              <a:lnSpc>
                <a:spcPct val="115000"/>
              </a:lnSpc>
              <a:spcBef>
                <a:spcPts val="1500"/>
              </a:spcBef>
              <a:spcAft>
                <a:spcPts val="0"/>
              </a:spcAft>
              <a:buNone/>
            </a:pPr>
            <a:r>
              <a:rPr b="1" lang="en" sz="1700">
                <a:latin typeface="Lato"/>
                <a:ea typeface="Lato"/>
                <a:cs typeface="Lato"/>
                <a:sym typeface="Lato"/>
              </a:rPr>
              <a:t>Acknowledgment Statement: </a:t>
            </a:r>
            <a:r>
              <a:rPr lang="en" sz="1700">
                <a:latin typeface="Lato"/>
                <a:ea typeface="Lato"/>
                <a:cs typeface="Lato"/>
                <a:sym typeface="Lato"/>
              </a:rPr>
              <a:t>Instead of including a statement, the student ended their post with:</a:t>
            </a:r>
            <a:endParaRPr sz="1700">
              <a:latin typeface="Lato"/>
              <a:ea typeface="Lato"/>
              <a:cs typeface="Lato"/>
              <a:sym typeface="Lato"/>
            </a:endParaRPr>
          </a:p>
          <a:p>
            <a:pPr indent="0" lvl="0" marL="381000" marR="381000" rtl="0" algn="l">
              <a:lnSpc>
                <a:spcPct val="115000"/>
              </a:lnSpc>
              <a:spcBef>
                <a:spcPts val="1500"/>
              </a:spcBef>
              <a:spcAft>
                <a:spcPts val="0"/>
              </a:spcAft>
              <a:buNone/>
            </a:pPr>
            <a:r>
              <a:rPr i="1" lang="en" sz="1700">
                <a:latin typeface="Lato"/>
                <a:ea typeface="Lato"/>
                <a:cs typeface="Lato"/>
                <a:sym typeface="Lato"/>
              </a:rPr>
              <a:t>“No AI tools were used to create this post.”</a:t>
            </a:r>
            <a:endParaRPr i="1" sz="1700">
              <a:latin typeface="Lato"/>
              <a:ea typeface="Lato"/>
              <a:cs typeface="Lato"/>
              <a:sym typeface="Lato"/>
            </a:endParaRPr>
          </a:p>
          <a:p>
            <a:pPr indent="0" lvl="0" marL="0" rtl="0" algn="l">
              <a:lnSpc>
                <a:spcPct val="115000"/>
              </a:lnSpc>
              <a:spcBef>
                <a:spcPts val="1500"/>
              </a:spcBef>
              <a:spcAft>
                <a:spcPts val="0"/>
              </a:spcAft>
              <a:buNone/>
            </a:pPr>
            <a:r>
              <a:rPr b="1" lang="en" sz="1700">
                <a:latin typeface="Lato"/>
                <a:ea typeface="Lato"/>
                <a:cs typeface="Lato"/>
                <a:sym typeface="Lato"/>
              </a:rPr>
              <a:t>Acknowledgment Placement: </a:t>
            </a:r>
            <a:r>
              <a:rPr lang="en" sz="1700">
                <a:latin typeface="Lato"/>
                <a:ea typeface="Lato"/>
                <a:cs typeface="Lato"/>
                <a:sym typeface="Lato"/>
              </a:rPr>
              <a:t>N/A. The student submitted the discussion post without any acknowledgment statement.</a:t>
            </a:r>
            <a:endParaRPr i="1" sz="1700">
              <a:latin typeface="Lato"/>
              <a:ea typeface="Lato"/>
              <a:cs typeface="Lato"/>
              <a:sym typeface="Lato"/>
            </a:endParaRPr>
          </a:p>
          <a:p>
            <a:pPr indent="0" lvl="0" marL="0" rtl="0" algn="l">
              <a:lnSpc>
                <a:spcPct val="115000"/>
              </a:lnSpc>
              <a:spcBef>
                <a:spcPts val="1500"/>
              </a:spcBef>
              <a:spcAft>
                <a:spcPts val="1200"/>
              </a:spcAft>
              <a:buNone/>
            </a:pPr>
            <a:r>
              <a:t/>
            </a:r>
            <a:endParaRPr b="1" sz="1700">
              <a:latin typeface="Lato"/>
              <a:ea typeface="Lato"/>
              <a:cs typeface="Lato"/>
              <a:sym typeface="Lato"/>
            </a:endParaRPr>
          </a:p>
        </p:txBody>
      </p:sp>
      <p:sp>
        <p:nvSpPr>
          <p:cNvPr id="342" name="Google Shape;342;p61"/>
          <p:cNvSpPr txBox="1"/>
          <p:nvPr/>
        </p:nvSpPr>
        <p:spPr>
          <a:xfrm>
            <a:off x="238675" y="1568325"/>
            <a:ext cx="1426500" cy="83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dk2"/>
                </a:solidFill>
                <a:latin typeface="Lato"/>
                <a:ea typeface="Lato"/>
                <a:cs typeface="Lato"/>
                <a:sym typeface="Lato"/>
              </a:rPr>
              <a:t>Assignment</a:t>
            </a:r>
            <a:endParaRPr b="1" sz="1300">
              <a:solidFill>
                <a:schemeClr val="dk2"/>
              </a:solidFill>
              <a:latin typeface="Lato"/>
              <a:ea typeface="Lato"/>
              <a:cs typeface="Lato"/>
              <a:sym typeface="Lato"/>
            </a:endParaRPr>
          </a:p>
          <a:p>
            <a:pPr indent="0" lvl="0" marL="0" rtl="0" algn="ctr">
              <a:spcBef>
                <a:spcPts val="0"/>
              </a:spcBef>
              <a:spcAft>
                <a:spcPts val="0"/>
              </a:spcAft>
              <a:buNone/>
            </a:pPr>
            <a:r>
              <a:rPr b="1" lang="en" sz="1300" u="sng">
                <a:solidFill>
                  <a:schemeClr val="hlink"/>
                </a:solidFill>
                <a:latin typeface="Lato"/>
                <a:ea typeface="Lato"/>
                <a:cs typeface="Lato"/>
                <a:sym typeface="Lato"/>
                <a:hlinkClick r:id="rId3"/>
              </a:rPr>
              <a:t>Communication Practice #</a:t>
            </a:r>
            <a:r>
              <a:rPr b="1" lang="en" sz="1300" u="sng">
                <a:solidFill>
                  <a:schemeClr val="hlink"/>
                </a:solidFill>
                <a:latin typeface="Lato"/>
                <a:ea typeface="Lato"/>
                <a:cs typeface="Lato"/>
                <a:sym typeface="Lato"/>
                <a:hlinkClick r:id="rId4"/>
              </a:rPr>
              <a:t>1</a:t>
            </a:r>
            <a:endParaRPr b="1" sz="1300">
              <a:solidFill>
                <a:schemeClr val="dk2"/>
              </a:solidFill>
              <a:latin typeface="Lato"/>
              <a:ea typeface="Lato"/>
              <a:cs typeface="Lato"/>
              <a:sym typeface="Lato"/>
            </a:endParaRPr>
          </a:p>
        </p:txBody>
      </p:sp>
      <p:pic>
        <p:nvPicPr>
          <p:cNvPr id="343" name="Google Shape;343;p61" title="no_11560478.png"/>
          <p:cNvPicPr preferRelativeResize="0"/>
          <p:nvPr/>
        </p:nvPicPr>
        <p:blipFill>
          <a:blip r:embed="rId5">
            <a:alphaModFix/>
          </a:blip>
          <a:stretch>
            <a:fillRect/>
          </a:stretch>
        </p:blipFill>
        <p:spPr>
          <a:xfrm>
            <a:off x="152400" y="2551425"/>
            <a:ext cx="1653850" cy="1653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6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49" name="Google Shape;349;p62"/>
          <p:cNvSpPr txBox="1"/>
          <p:nvPr/>
        </p:nvSpPr>
        <p:spPr>
          <a:xfrm>
            <a:off x="166825" y="192250"/>
            <a:ext cx="8672400" cy="9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Oswald"/>
                <a:ea typeface="Oswald"/>
                <a:cs typeface="Oswald"/>
                <a:sym typeface="Oswald"/>
              </a:rPr>
              <a:t>Does this student correctly </a:t>
            </a:r>
            <a:r>
              <a:rPr lang="en" sz="3200">
                <a:solidFill>
                  <a:schemeClr val="dk1"/>
                </a:solidFill>
                <a:latin typeface="Oswald"/>
                <a:ea typeface="Oswald"/>
                <a:cs typeface="Oswald"/>
                <a:sym typeface="Oswald"/>
              </a:rPr>
              <a:t>their</a:t>
            </a:r>
            <a:r>
              <a:rPr lang="en" sz="3200">
                <a:solidFill>
                  <a:schemeClr val="dk1"/>
                </a:solidFill>
                <a:latin typeface="Oswald"/>
                <a:ea typeface="Oswald"/>
                <a:cs typeface="Oswald"/>
                <a:sym typeface="Oswald"/>
              </a:rPr>
              <a:t> AI use according to the course guidelines? </a:t>
            </a:r>
            <a:endParaRPr sz="3200">
              <a:solidFill>
                <a:schemeClr val="dk1"/>
              </a:solidFill>
              <a:latin typeface="Oswald"/>
              <a:ea typeface="Oswald"/>
              <a:cs typeface="Oswald"/>
              <a:sym typeface="Oswald"/>
            </a:endParaRPr>
          </a:p>
        </p:txBody>
      </p:sp>
      <p:sp>
        <p:nvSpPr>
          <p:cNvPr id="350" name="Google Shape;350;p62"/>
          <p:cNvSpPr txBox="1"/>
          <p:nvPr/>
        </p:nvSpPr>
        <p:spPr>
          <a:xfrm>
            <a:off x="1958650" y="1492775"/>
            <a:ext cx="6981300" cy="352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latin typeface="Lato"/>
                <a:ea typeface="Lato"/>
                <a:cs typeface="Lato"/>
                <a:sym typeface="Lato"/>
              </a:rPr>
              <a:t>AI Use: </a:t>
            </a:r>
            <a:r>
              <a:rPr lang="en">
                <a:latin typeface="Lato"/>
                <a:ea typeface="Lato"/>
                <a:cs typeface="Lato"/>
                <a:sym typeface="Lato"/>
              </a:rPr>
              <a:t>Student used ChatGPT-4 to generate a first draft of the email, asked follow-up questions about tone, and adapted the draft based on feedback from class readings on user-centered design. The student edited the output for tone, grammar, and fit with genre conventions before submission.</a:t>
            </a:r>
            <a:endParaRPr>
              <a:latin typeface="Lato"/>
              <a:ea typeface="Lato"/>
              <a:cs typeface="Lato"/>
              <a:sym typeface="Lato"/>
            </a:endParaRPr>
          </a:p>
          <a:p>
            <a:pPr indent="0" lvl="0" marL="0" rtl="0" algn="l">
              <a:lnSpc>
                <a:spcPct val="115000"/>
              </a:lnSpc>
              <a:spcBef>
                <a:spcPts val="1200"/>
              </a:spcBef>
              <a:spcAft>
                <a:spcPts val="0"/>
              </a:spcAft>
              <a:buNone/>
            </a:pPr>
            <a:r>
              <a:rPr b="1" lang="en">
                <a:latin typeface="Lato"/>
                <a:ea typeface="Lato"/>
                <a:cs typeface="Lato"/>
                <a:sym typeface="Lato"/>
              </a:rPr>
              <a:t>Acknowledgment Statement </a:t>
            </a:r>
            <a:endParaRPr b="1">
              <a:latin typeface="Lato"/>
              <a:ea typeface="Lato"/>
              <a:cs typeface="Lato"/>
              <a:sym typeface="Lato"/>
            </a:endParaRPr>
          </a:p>
          <a:p>
            <a:pPr indent="0" lvl="0" marL="0" rtl="0" algn="l">
              <a:lnSpc>
                <a:spcPct val="115000"/>
              </a:lnSpc>
              <a:spcBef>
                <a:spcPts val="0"/>
              </a:spcBef>
              <a:spcAft>
                <a:spcPts val="0"/>
              </a:spcAft>
              <a:buNone/>
            </a:pPr>
            <a:r>
              <a:rPr lang="en">
                <a:latin typeface="Lato"/>
                <a:ea typeface="Lato"/>
                <a:cs typeface="Lato"/>
                <a:sym typeface="Lato"/>
              </a:rPr>
              <a:t>I used ChatGPT-4 to draft and revise the email included above. I first asked it to generate a professional email requesting a deadline extension from a manager, and then refined my prompts to align more with the scenario given. I edited the output to improve tone and clarity based on class materials on user-centered communication. Transcript: [URL]</a:t>
            </a:r>
            <a:endParaRPr>
              <a:latin typeface="Lato"/>
              <a:ea typeface="Lato"/>
              <a:cs typeface="Lato"/>
              <a:sym typeface="Lato"/>
            </a:endParaRPr>
          </a:p>
          <a:p>
            <a:pPr indent="0" lvl="0" marL="0" rtl="0" algn="l">
              <a:lnSpc>
                <a:spcPct val="115000"/>
              </a:lnSpc>
              <a:spcBef>
                <a:spcPts val="1200"/>
              </a:spcBef>
              <a:spcAft>
                <a:spcPts val="1200"/>
              </a:spcAft>
              <a:buNone/>
            </a:pPr>
            <a:r>
              <a:rPr b="1" lang="en">
                <a:latin typeface="Lato"/>
                <a:ea typeface="Lato"/>
                <a:cs typeface="Lato"/>
                <a:sym typeface="Lato"/>
              </a:rPr>
              <a:t>Acknowledgment Placement: </a:t>
            </a:r>
            <a:r>
              <a:rPr lang="en">
                <a:latin typeface="Lato"/>
                <a:ea typeface="Lato"/>
                <a:cs typeface="Lato"/>
                <a:sym typeface="Lato"/>
              </a:rPr>
              <a:t>Included </a:t>
            </a:r>
            <a:r>
              <a:rPr b="1" lang="en">
                <a:latin typeface="Lato"/>
                <a:ea typeface="Lato"/>
                <a:cs typeface="Lato"/>
                <a:sym typeface="Lato"/>
              </a:rPr>
              <a:t>below the email</a:t>
            </a:r>
            <a:r>
              <a:rPr lang="en">
                <a:latin typeface="Lato"/>
                <a:ea typeface="Lato"/>
                <a:cs typeface="Lato"/>
                <a:sym typeface="Lato"/>
              </a:rPr>
              <a:t>, as part of the Canvas discussion post, which in line with professional-style document guidance for discussion assignments.</a:t>
            </a:r>
            <a:endParaRPr>
              <a:latin typeface="Lato"/>
              <a:ea typeface="Lato"/>
              <a:cs typeface="Lato"/>
              <a:sym typeface="Lato"/>
            </a:endParaRPr>
          </a:p>
        </p:txBody>
      </p:sp>
      <p:sp>
        <p:nvSpPr>
          <p:cNvPr id="351" name="Google Shape;351;p62"/>
          <p:cNvSpPr txBox="1"/>
          <p:nvPr/>
        </p:nvSpPr>
        <p:spPr>
          <a:xfrm>
            <a:off x="238675" y="1568325"/>
            <a:ext cx="1426500" cy="83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dk2"/>
                </a:solidFill>
                <a:latin typeface="Lato"/>
                <a:ea typeface="Lato"/>
                <a:cs typeface="Lato"/>
                <a:sym typeface="Lato"/>
              </a:rPr>
              <a:t>Assignment</a:t>
            </a:r>
            <a:endParaRPr b="1" sz="1300">
              <a:solidFill>
                <a:schemeClr val="dk2"/>
              </a:solidFill>
              <a:latin typeface="Lato"/>
              <a:ea typeface="Lato"/>
              <a:cs typeface="Lato"/>
              <a:sym typeface="Lato"/>
            </a:endParaRPr>
          </a:p>
          <a:p>
            <a:pPr indent="0" lvl="0" marL="0" rtl="0" algn="ctr">
              <a:spcBef>
                <a:spcPts val="0"/>
              </a:spcBef>
              <a:spcAft>
                <a:spcPts val="0"/>
              </a:spcAft>
              <a:buNone/>
            </a:pPr>
            <a:r>
              <a:rPr b="1" lang="en" sz="1300" u="sng">
                <a:solidFill>
                  <a:schemeClr val="hlink"/>
                </a:solidFill>
                <a:latin typeface="Lato"/>
                <a:ea typeface="Lato"/>
                <a:cs typeface="Lato"/>
                <a:sym typeface="Lato"/>
                <a:hlinkClick r:id="rId3"/>
              </a:rPr>
              <a:t>Communication Practice #3</a:t>
            </a:r>
            <a:endParaRPr b="1" sz="1300">
              <a:solidFill>
                <a:schemeClr val="dk2"/>
              </a:solidFill>
              <a:latin typeface="Lato"/>
              <a:ea typeface="Lato"/>
              <a:cs typeface="Lato"/>
              <a:sym typeface="Lato"/>
            </a:endParaRPr>
          </a:p>
        </p:txBody>
      </p:sp>
      <p:pic>
        <p:nvPicPr>
          <p:cNvPr id="352" name="Google Shape;352;p62" title="check_13983889.png"/>
          <p:cNvPicPr preferRelativeResize="0"/>
          <p:nvPr/>
        </p:nvPicPr>
        <p:blipFill>
          <a:blip r:embed="rId4">
            <a:alphaModFix/>
          </a:blip>
          <a:stretch>
            <a:fillRect/>
          </a:stretch>
        </p:blipFill>
        <p:spPr>
          <a:xfrm>
            <a:off x="152400" y="2551425"/>
            <a:ext cx="1653850" cy="1653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58" name="Google Shape;358;p63"/>
          <p:cNvSpPr txBox="1"/>
          <p:nvPr/>
        </p:nvSpPr>
        <p:spPr>
          <a:xfrm>
            <a:off x="166825" y="192250"/>
            <a:ext cx="8672400" cy="9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Oswald"/>
                <a:ea typeface="Oswald"/>
                <a:cs typeface="Oswald"/>
                <a:sym typeface="Oswald"/>
              </a:rPr>
              <a:t>Does this student correctly their AI use according to the course guidelines? </a:t>
            </a:r>
            <a:endParaRPr sz="3200">
              <a:solidFill>
                <a:schemeClr val="dk1"/>
              </a:solidFill>
              <a:latin typeface="Oswald"/>
              <a:ea typeface="Oswald"/>
              <a:cs typeface="Oswald"/>
              <a:sym typeface="Oswald"/>
            </a:endParaRPr>
          </a:p>
        </p:txBody>
      </p:sp>
      <p:sp>
        <p:nvSpPr>
          <p:cNvPr id="359" name="Google Shape;359;p63"/>
          <p:cNvSpPr txBox="1"/>
          <p:nvPr/>
        </p:nvSpPr>
        <p:spPr>
          <a:xfrm>
            <a:off x="1958650" y="1492775"/>
            <a:ext cx="6981300" cy="352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b="1" lang="en" sz="1600">
                <a:latin typeface="Lato"/>
                <a:ea typeface="Lato"/>
                <a:cs typeface="Lato"/>
                <a:sym typeface="Lato"/>
              </a:rPr>
              <a:t>AI Use: </a:t>
            </a:r>
            <a:r>
              <a:rPr lang="en" sz="1600">
                <a:latin typeface="Lato"/>
                <a:ea typeface="Lato"/>
                <a:cs typeface="Lato"/>
                <a:sym typeface="Lato"/>
              </a:rPr>
              <a:t>The student drafted their email to their manager entirely on their own. While typing, the Grammarly desktop app automatically flagged grammar and tone issues in real time. The student accepted one suggestion (replacing “I can’t meet the deadline” with “I may need additional time to meet the deadline”) but ignored most of the others.</a:t>
            </a:r>
            <a:endParaRPr sz="1600">
              <a:latin typeface="Lato"/>
              <a:ea typeface="Lato"/>
              <a:cs typeface="Lato"/>
              <a:sym typeface="Lato"/>
            </a:endParaRPr>
          </a:p>
          <a:p>
            <a:pPr indent="0" lvl="0" marL="0" rtl="0" algn="l">
              <a:lnSpc>
                <a:spcPct val="115000"/>
              </a:lnSpc>
              <a:spcBef>
                <a:spcPts val="1500"/>
              </a:spcBef>
              <a:spcAft>
                <a:spcPts val="0"/>
              </a:spcAft>
              <a:buNone/>
            </a:pPr>
            <a:r>
              <a:rPr b="1" lang="en" sz="1600">
                <a:latin typeface="Lato"/>
                <a:ea typeface="Lato"/>
                <a:cs typeface="Lato"/>
                <a:sym typeface="Lato"/>
              </a:rPr>
              <a:t>Acknowledgment Statement: </a:t>
            </a:r>
            <a:r>
              <a:rPr lang="en" sz="1600">
                <a:latin typeface="Lato"/>
                <a:ea typeface="Lato"/>
                <a:cs typeface="Lato"/>
                <a:sym typeface="Lato"/>
              </a:rPr>
              <a:t>The student submitted the email and reflection paragraph without any acknowledgment.</a:t>
            </a:r>
            <a:endParaRPr sz="1600">
              <a:latin typeface="Lato"/>
              <a:ea typeface="Lato"/>
              <a:cs typeface="Lato"/>
              <a:sym typeface="Lato"/>
            </a:endParaRPr>
          </a:p>
          <a:p>
            <a:pPr indent="0" lvl="0" marL="0" rtl="0" algn="l">
              <a:lnSpc>
                <a:spcPct val="115000"/>
              </a:lnSpc>
              <a:spcBef>
                <a:spcPts val="1500"/>
              </a:spcBef>
              <a:spcAft>
                <a:spcPts val="1500"/>
              </a:spcAft>
              <a:buNone/>
            </a:pPr>
            <a:r>
              <a:rPr b="1" lang="en" sz="1600">
                <a:latin typeface="Lato"/>
                <a:ea typeface="Lato"/>
                <a:cs typeface="Lato"/>
                <a:sym typeface="Lato"/>
              </a:rPr>
              <a:t>Acknowledgment Placement: </a:t>
            </a:r>
            <a:r>
              <a:rPr lang="en" sz="1600">
                <a:latin typeface="Lato"/>
                <a:ea typeface="Lato"/>
                <a:cs typeface="Lato"/>
                <a:sym typeface="Lato"/>
              </a:rPr>
              <a:t>None included. Because Grammarly was running in the background automatically, the student didn’t consciously think of this as “using AI.”</a:t>
            </a:r>
            <a:endParaRPr sz="1600">
              <a:latin typeface="Lato"/>
              <a:ea typeface="Lato"/>
              <a:cs typeface="Lato"/>
              <a:sym typeface="Lato"/>
            </a:endParaRPr>
          </a:p>
        </p:txBody>
      </p:sp>
      <p:pic>
        <p:nvPicPr>
          <p:cNvPr id="360" name="Google Shape;360;p63" title="check_13983889.png"/>
          <p:cNvPicPr preferRelativeResize="0"/>
          <p:nvPr/>
        </p:nvPicPr>
        <p:blipFill>
          <a:blip r:embed="rId3">
            <a:alphaModFix/>
          </a:blip>
          <a:stretch>
            <a:fillRect/>
          </a:stretch>
        </p:blipFill>
        <p:spPr>
          <a:xfrm>
            <a:off x="152400" y="2551425"/>
            <a:ext cx="1653850" cy="1653850"/>
          </a:xfrm>
          <a:prstGeom prst="rect">
            <a:avLst/>
          </a:prstGeom>
          <a:noFill/>
          <a:ln>
            <a:noFill/>
          </a:ln>
        </p:spPr>
      </p:pic>
      <p:sp>
        <p:nvSpPr>
          <p:cNvPr id="361" name="Google Shape;361;p63"/>
          <p:cNvSpPr txBox="1"/>
          <p:nvPr/>
        </p:nvSpPr>
        <p:spPr>
          <a:xfrm>
            <a:off x="238675" y="1568325"/>
            <a:ext cx="1426500" cy="83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dk2"/>
                </a:solidFill>
                <a:latin typeface="Lato"/>
                <a:ea typeface="Lato"/>
                <a:cs typeface="Lato"/>
                <a:sym typeface="Lato"/>
              </a:rPr>
              <a:t>Assignment</a:t>
            </a:r>
            <a:endParaRPr b="1" sz="1300">
              <a:solidFill>
                <a:schemeClr val="dk2"/>
              </a:solidFill>
              <a:latin typeface="Lato"/>
              <a:ea typeface="Lato"/>
              <a:cs typeface="Lato"/>
              <a:sym typeface="Lato"/>
            </a:endParaRPr>
          </a:p>
          <a:p>
            <a:pPr indent="0" lvl="0" marL="0" rtl="0" algn="ctr">
              <a:spcBef>
                <a:spcPts val="0"/>
              </a:spcBef>
              <a:spcAft>
                <a:spcPts val="0"/>
              </a:spcAft>
              <a:buNone/>
            </a:pPr>
            <a:r>
              <a:rPr b="1" lang="en" sz="1300" u="sng">
                <a:solidFill>
                  <a:schemeClr val="hlink"/>
                </a:solidFill>
                <a:latin typeface="Lato"/>
                <a:ea typeface="Lato"/>
                <a:cs typeface="Lato"/>
                <a:sym typeface="Lato"/>
                <a:hlinkClick r:id="rId4"/>
              </a:rPr>
              <a:t>Communication Practice #3</a:t>
            </a:r>
            <a:endParaRPr b="1" sz="1300">
              <a:solidFill>
                <a:schemeClr val="dk2"/>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67" name="Google Shape;367;p64"/>
          <p:cNvSpPr txBox="1"/>
          <p:nvPr/>
        </p:nvSpPr>
        <p:spPr>
          <a:xfrm>
            <a:off x="423000" y="397100"/>
            <a:ext cx="8419500" cy="6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Oswald"/>
                <a:ea typeface="Oswald"/>
                <a:cs typeface="Oswald"/>
                <a:sym typeface="Oswald"/>
              </a:rPr>
              <a:t>Key </a:t>
            </a:r>
            <a:r>
              <a:rPr lang="en" sz="3000">
                <a:solidFill>
                  <a:schemeClr val="dk1"/>
                </a:solidFill>
                <a:latin typeface="Oswald"/>
                <a:ea typeface="Oswald"/>
                <a:cs typeface="Oswald"/>
                <a:sym typeface="Oswald"/>
              </a:rPr>
              <a:t>Takeaways</a:t>
            </a:r>
            <a:r>
              <a:rPr lang="en" sz="3000">
                <a:solidFill>
                  <a:schemeClr val="dk1"/>
                </a:solidFill>
                <a:latin typeface="Oswald"/>
                <a:ea typeface="Oswald"/>
                <a:cs typeface="Oswald"/>
                <a:sym typeface="Oswald"/>
              </a:rPr>
              <a:t> for Documenting AI Use in Coursework</a:t>
            </a:r>
            <a:endParaRPr sz="3000">
              <a:solidFill>
                <a:schemeClr val="dk1"/>
              </a:solidFill>
              <a:latin typeface="Oswald"/>
              <a:ea typeface="Oswald"/>
              <a:cs typeface="Oswald"/>
              <a:sym typeface="Oswald"/>
            </a:endParaRPr>
          </a:p>
        </p:txBody>
      </p:sp>
      <p:sp>
        <p:nvSpPr>
          <p:cNvPr id="368" name="Google Shape;368;p64"/>
          <p:cNvSpPr txBox="1"/>
          <p:nvPr/>
        </p:nvSpPr>
        <p:spPr>
          <a:xfrm>
            <a:off x="535250" y="1193100"/>
            <a:ext cx="7990800" cy="36159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Font typeface="Lato"/>
              <a:buChar char="❏"/>
            </a:pPr>
            <a:r>
              <a:rPr b="1" lang="en" sz="1800">
                <a:latin typeface="Lato"/>
                <a:ea typeface="Lato"/>
                <a:cs typeface="Lato"/>
                <a:sym typeface="Lato"/>
              </a:rPr>
              <a:t>Be Transparent</a:t>
            </a:r>
            <a:r>
              <a:rPr lang="en" sz="1800">
                <a:latin typeface="Lato"/>
                <a:ea typeface="Lato"/>
                <a:cs typeface="Lato"/>
                <a:sym typeface="Lato"/>
              </a:rPr>
              <a:t>: Always </a:t>
            </a:r>
            <a:r>
              <a:rPr lang="en" sz="1800">
                <a:latin typeface="Lato"/>
                <a:ea typeface="Lato"/>
                <a:cs typeface="Lato"/>
                <a:sym typeface="Lato"/>
              </a:rPr>
              <a:t>include</a:t>
            </a:r>
            <a:r>
              <a:rPr lang="en" sz="1800">
                <a:latin typeface="Lato"/>
                <a:ea typeface="Lato"/>
                <a:cs typeface="Lato"/>
                <a:sym typeface="Lato"/>
              </a:rPr>
              <a:t> an AI Acknowledgement Statement if you used an AI tool, even for grammar or tone.</a:t>
            </a:r>
            <a:endParaRPr sz="1800">
              <a:latin typeface="Lato"/>
              <a:ea typeface="Lato"/>
              <a:cs typeface="Lato"/>
              <a:sym typeface="Lato"/>
            </a:endParaRPr>
          </a:p>
          <a:p>
            <a:pPr indent="-342900" lvl="0" marL="457200" rtl="0" algn="l">
              <a:lnSpc>
                <a:spcPct val="100000"/>
              </a:lnSpc>
              <a:spcBef>
                <a:spcPts val="400"/>
              </a:spcBef>
              <a:spcAft>
                <a:spcPts val="0"/>
              </a:spcAft>
              <a:buSzPts val="1800"/>
              <a:buFont typeface="Lato"/>
              <a:buChar char="❏"/>
            </a:pPr>
            <a:r>
              <a:rPr b="1" lang="en" sz="1800">
                <a:latin typeface="Lato"/>
                <a:ea typeface="Lato"/>
                <a:cs typeface="Lato"/>
                <a:sym typeface="Lato"/>
              </a:rPr>
              <a:t>Follow Assignment Style</a:t>
            </a:r>
            <a:r>
              <a:rPr lang="en" sz="1800">
                <a:latin typeface="Lato"/>
                <a:ea typeface="Lato"/>
                <a:cs typeface="Lato"/>
                <a:sym typeface="Lato"/>
              </a:rPr>
              <a:t>:</a:t>
            </a:r>
            <a:endParaRPr sz="1800">
              <a:latin typeface="Lato"/>
              <a:ea typeface="Lato"/>
              <a:cs typeface="Lato"/>
              <a:sym typeface="Lato"/>
            </a:endParaRPr>
          </a:p>
          <a:p>
            <a:pPr indent="0" lvl="0" marL="914400" rtl="0" algn="l">
              <a:lnSpc>
                <a:spcPct val="100000"/>
              </a:lnSpc>
              <a:spcBef>
                <a:spcPts val="400"/>
              </a:spcBef>
              <a:spcAft>
                <a:spcPts val="0"/>
              </a:spcAft>
              <a:buNone/>
            </a:pPr>
            <a:r>
              <a:rPr lang="en" sz="1800">
                <a:latin typeface="Lato"/>
                <a:ea typeface="Lato"/>
                <a:cs typeface="Lato"/>
                <a:sym typeface="Lato"/>
              </a:rPr>
              <a:t>Academic-style: Put the acknowledgment at the end of the document.</a:t>
            </a:r>
            <a:endParaRPr sz="1800">
              <a:latin typeface="Lato"/>
              <a:ea typeface="Lato"/>
              <a:cs typeface="Lato"/>
              <a:sym typeface="Lato"/>
            </a:endParaRPr>
          </a:p>
          <a:p>
            <a:pPr indent="0" lvl="0" marL="914400" rtl="0" algn="l">
              <a:lnSpc>
                <a:spcPct val="100000"/>
              </a:lnSpc>
              <a:spcBef>
                <a:spcPts val="400"/>
              </a:spcBef>
              <a:spcAft>
                <a:spcPts val="0"/>
              </a:spcAft>
              <a:buNone/>
            </a:pPr>
            <a:r>
              <a:rPr lang="en" sz="1800">
                <a:latin typeface="Lato"/>
                <a:ea typeface="Lato"/>
                <a:cs typeface="Lato"/>
                <a:sym typeface="Lato"/>
              </a:rPr>
              <a:t>Professional-style: Add it in Canvas comments or as a separate note.</a:t>
            </a:r>
            <a:endParaRPr sz="1800">
              <a:latin typeface="Lato"/>
              <a:ea typeface="Lato"/>
              <a:cs typeface="Lato"/>
              <a:sym typeface="Lato"/>
            </a:endParaRPr>
          </a:p>
          <a:p>
            <a:pPr indent="-342900" lvl="0" marL="457200" rtl="0" algn="l">
              <a:lnSpc>
                <a:spcPct val="100000"/>
              </a:lnSpc>
              <a:spcBef>
                <a:spcPts val="400"/>
              </a:spcBef>
              <a:spcAft>
                <a:spcPts val="0"/>
              </a:spcAft>
              <a:buSzPts val="1800"/>
              <a:buFont typeface="Lato"/>
              <a:buChar char="❏"/>
            </a:pPr>
            <a:r>
              <a:rPr b="1" lang="en" sz="1800">
                <a:latin typeface="Lato"/>
                <a:ea typeface="Lato"/>
                <a:cs typeface="Lato"/>
                <a:sym typeface="Lato"/>
              </a:rPr>
              <a:t>Be Accountable</a:t>
            </a:r>
            <a:r>
              <a:rPr lang="en" sz="1800">
                <a:latin typeface="Lato"/>
                <a:ea typeface="Lato"/>
                <a:cs typeface="Lato"/>
                <a:sym typeface="Lato"/>
              </a:rPr>
              <a:t>: You’re responsible for checking, editing, and verifying AI output.</a:t>
            </a:r>
            <a:endParaRPr sz="1800">
              <a:latin typeface="Lato"/>
              <a:ea typeface="Lato"/>
              <a:cs typeface="Lato"/>
              <a:sym typeface="Lato"/>
            </a:endParaRPr>
          </a:p>
          <a:p>
            <a:pPr indent="-342900" lvl="0" marL="457200" rtl="0" algn="l">
              <a:lnSpc>
                <a:spcPct val="100000"/>
              </a:lnSpc>
              <a:spcBef>
                <a:spcPts val="400"/>
              </a:spcBef>
              <a:spcAft>
                <a:spcPts val="0"/>
              </a:spcAft>
              <a:buSzPts val="1800"/>
              <a:buFont typeface="Lato"/>
              <a:buChar char="❏"/>
            </a:pPr>
            <a:r>
              <a:rPr b="1" lang="en" sz="1800">
                <a:latin typeface="Lato"/>
                <a:ea typeface="Lato"/>
                <a:cs typeface="Lato"/>
                <a:sym typeface="Lato"/>
              </a:rPr>
              <a:t>Be Specific</a:t>
            </a:r>
            <a:r>
              <a:rPr lang="en" sz="1800">
                <a:latin typeface="Lato"/>
                <a:ea typeface="Lato"/>
                <a:cs typeface="Lato"/>
                <a:sym typeface="Lato"/>
              </a:rPr>
              <a:t>: State which tool you used, what you used it for, and how you reviewed it.</a:t>
            </a:r>
            <a:endParaRPr sz="1800">
              <a:latin typeface="Lato"/>
              <a:ea typeface="Lato"/>
              <a:cs typeface="Lato"/>
              <a:sym typeface="Lato"/>
            </a:endParaRPr>
          </a:p>
          <a:p>
            <a:pPr indent="-342900" lvl="0" marL="457200" rtl="0" algn="l">
              <a:lnSpc>
                <a:spcPct val="100000"/>
              </a:lnSpc>
              <a:spcBef>
                <a:spcPts val="400"/>
              </a:spcBef>
              <a:spcAft>
                <a:spcPts val="0"/>
              </a:spcAft>
              <a:buSzPts val="1800"/>
              <a:buFont typeface="Lato"/>
              <a:buChar char="❏"/>
            </a:pPr>
            <a:r>
              <a:rPr b="1" lang="en" sz="1800">
                <a:latin typeface="Lato"/>
                <a:ea typeface="Lato"/>
                <a:cs typeface="Lato"/>
                <a:sym typeface="Lato"/>
              </a:rPr>
              <a:t>When in Doubt, Disclose</a:t>
            </a:r>
            <a:r>
              <a:rPr lang="en" sz="1800">
                <a:latin typeface="Lato"/>
                <a:ea typeface="Lato"/>
                <a:cs typeface="Lato"/>
                <a:sym typeface="Lato"/>
              </a:rPr>
              <a:t>: If you’re unsure whether to document AI use, include an acknowledgment.</a:t>
            </a:r>
            <a:endParaRPr sz="1800">
              <a:latin typeface="Lato"/>
              <a:ea typeface="Lato"/>
              <a:cs typeface="Lato"/>
              <a:sym typeface="Lato"/>
            </a:endParaRPr>
          </a:p>
          <a:p>
            <a:pPr indent="0" lvl="0" marL="457200" rtl="0" algn="l">
              <a:lnSpc>
                <a:spcPct val="100000"/>
              </a:lnSpc>
              <a:spcBef>
                <a:spcPts val="400"/>
              </a:spcBef>
              <a:spcAft>
                <a:spcPts val="400"/>
              </a:spcAft>
              <a:buNone/>
            </a:pPr>
            <a:r>
              <a:t/>
            </a:r>
            <a:endParaRPr sz="2000">
              <a:solidFill>
                <a:schemeClr val="dk2"/>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8">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8">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8">
                                            <p:txEl>
                                              <p:pRg end="7" st="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74" name="Google Shape;374;p65"/>
          <p:cNvSpPr txBox="1"/>
          <p:nvPr/>
        </p:nvSpPr>
        <p:spPr>
          <a:xfrm>
            <a:off x="980975" y="1266475"/>
            <a:ext cx="6957600" cy="322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Lato"/>
                <a:ea typeface="Lato"/>
                <a:cs typeface="Lato"/>
                <a:sym typeface="Lato"/>
              </a:rPr>
              <a:t>Interesting</a:t>
            </a:r>
            <a:r>
              <a:rPr lang="en" sz="2500">
                <a:solidFill>
                  <a:schemeClr val="dk1"/>
                </a:solidFill>
                <a:latin typeface="Lato"/>
                <a:ea typeface="Lato"/>
                <a:cs typeface="Lato"/>
                <a:sym typeface="Lato"/>
              </a:rPr>
              <a:t> ideas?</a:t>
            </a:r>
            <a:endParaRPr sz="2500">
              <a:solidFill>
                <a:schemeClr val="dk1"/>
              </a:solidFill>
              <a:latin typeface="Lato"/>
              <a:ea typeface="Lato"/>
              <a:cs typeface="Lato"/>
              <a:sym typeface="Lato"/>
            </a:endParaRPr>
          </a:p>
          <a:p>
            <a:pPr indent="0" lvl="0" marL="0" rtl="0" algn="l">
              <a:spcBef>
                <a:spcPts val="0"/>
              </a:spcBef>
              <a:spcAft>
                <a:spcPts val="0"/>
              </a:spcAft>
              <a:buNone/>
            </a:pPr>
            <a:r>
              <a:t/>
            </a:r>
            <a:endParaRPr sz="2500">
              <a:solidFill>
                <a:schemeClr val="dk1"/>
              </a:solidFill>
              <a:latin typeface="Lato"/>
              <a:ea typeface="Lato"/>
              <a:cs typeface="Lato"/>
              <a:sym typeface="Lato"/>
            </a:endParaRPr>
          </a:p>
          <a:p>
            <a:pPr indent="0" lvl="0" marL="0" rtl="0" algn="l">
              <a:spcBef>
                <a:spcPts val="0"/>
              </a:spcBef>
              <a:spcAft>
                <a:spcPts val="0"/>
              </a:spcAft>
              <a:buNone/>
            </a:pPr>
            <a:r>
              <a:rPr lang="en" sz="2500">
                <a:solidFill>
                  <a:schemeClr val="dk1"/>
                </a:solidFill>
                <a:latin typeface="Lato"/>
                <a:ea typeface="Lato"/>
                <a:cs typeface="Lato"/>
                <a:sym typeface="Lato"/>
              </a:rPr>
              <a:t>Communication strategies? </a:t>
            </a:r>
            <a:endParaRPr sz="2500">
              <a:solidFill>
                <a:schemeClr val="dk1"/>
              </a:solidFill>
              <a:latin typeface="Lato"/>
              <a:ea typeface="Lato"/>
              <a:cs typeface="Lato"/>
              <a:sym typeface="Lato"/>
            </a:endParaRPr>
          </a:p>
          <a:p>
            <a:pPr indent="0" lvl="0" marL="0" rtl="0" algn="l">
              <a:spcBef>
                <a:spcPts val="0"/>
              </a:spcBef>
              <a:spcAft>
                <a:spcPts val="0"/>
              </a:spcAft>
              <a:buNone/>
            </a:pPr>
            <a:r>
              <a:t/>
            </a:r>
            <a:endParaRPr sz="2500">
              <a:solidFill>
                <a:schemeClr val="dk1"/>
              </a:solidFill>
              <a:latin typeface="Lato"/>
              <a:ea typeface="Lato"/>
              <a:cs typeface="Lato"/>
              <a:sym typeface="Lato"/>
            </a:endParaRPr>
          </a:p>
          <a:p>
            <a:pPr indent="0" lvl="0" marL="0" rtl="0" algn="l">
              <a:spcBef>
                <a:spcPts val="0"/>
              </a:spcBef>
              <a:spcAft>
                <a:spcPts val="0"/>
              </a:spcAft>
              <a:buNone/>
            </a:pPr>
            <a:r>
              <a:rPr lang="en" sz="2500">
                <a:solidFill>
                  <a:schemeClr val="dk1"/>
                </a:solidFill>
                <a:latin typeface="Lato"/>
                <a:ea typeface="Lato"/>
                <a:cs typeface="Lato"/>
                <a:sym typeface="Lato"/>
              </a:rPr>
              <a:t>The names of one or two of your new friends?</a:t>
            </a:r>
            <a:endParaRPr sz="2500">
              <a:solidFill>
                <a:schemeClr val="dk1"/>
              </a:solidFill>
              <a:latin typeface="Lato"/>
              <a:ea typeface="Lato"/>
              <a:cs typeface="Lato"/>
              <a:sym typeface="Lato"/>
            </a:endParaRPr>
          </a:p>
          <a:p>
            <a:pPr indent="0" lvl="0" marL="0" rtl="0" algn="l">
              <a:spcBef>
                <a:spcPts val="0"/>
              </a:spcBef>
              <a:spcAft>
                <a:spcPts val="0"/>
              </a:spcAft>
              <a:buNone/>
            </a:pPr>
            <a:r>
              <a:t/>
            </a:r>
            <a:endParaRPr sz="2500">
              <a:solidFill>
                <a:schemeClr val="dk1"/>
              </a:solidFill>
              <a:latin typeface="Lato"/>
              <a:ea typeface="Lato"/>
              <a:cs typeface="Lato"/>
              <a:sym typeface="Lato"/>
            </a:endParaRPr>
          </a:p>
          <a:p>
            <a:pPr indent="0" lvl="0" marL="0" rtl="0" algn="l">
              <a:spcBef>
                <a:spcPts val="0"/>
              </a:spcBef>
              <a:spcAft>
                <a:spcPts val="0"/>
              </a:spcAft>
              <a:buNone/>
            </a:pPr>
            <a:r>
              <a:rPr lang="en" sz="2500">
                <a:solidFill>
                  <a:schemeClr val="dk1"/>
                </a:solidFill>
                <a:latin typeface="Lato"/>
                <a:ea typeface="Lato"/>
                <a:cs typeface="Lato"/>
                <a:sym typeface="Lato"/>
              </a:rPr>
              <a:t>How will you prepare for the next class? →</a:t>
            </a:r>
            <a:r>
              <a:rPr lang="en" sz="2500" u="sng">
                <a:solidFill>
                  <a:schemeClr val="hlink"/>
                </a:solidFill>
                <a:latin typeface="Lato"/>
                <a:ea typeface="Lato"/>
                <a:cs typeface="Lato"/>
                <a:sym typeface="Lato"/>
                <a:hlinkClick r:id="rId3"/>
              </a:rPr>
              <a:t>Daily Schedule </a:t>
            </a:r>
            <a:endParaRPr sz="2500">
              <a:solidFill>
                <a:schemeClr val="dk1"/>
              </a:solidFill>
              <a:latin typeface="Lato"/>
              <a:ea typeface="Lato"/>
              <a:cs typeface="Lato"/>
              <a:sym typeface="Lato"/>
            </a:endParaRPr>
          </a:p>
          <a:p>
            <a:pPr indent="0" lvl="0" marL="0" rtl="0" algn="l">
              <a:spcBef>
                <a:spcPts val="0"/>
              </a:spcBef>
              <a:spcAft>
                <a:spcPts val="0"/>
              </a:spcAft>
              <a:buNone/>
            </a:pPr>
            <a:r>
              <a:t/>
            </a:r>
            <a:endParaRPr sz="2500">
              <a:solidFill>
                <a:schemeClr val="dk1"/>
              </a:solidFill>
              <a:latin typeface="Lato"/>
              <a:ea typeface="Lato"/>
              <a:cs typeface="Lato"/>
              <a:sym typeface="Lato"/>
            </a:endParaRPr>
          </a:p>
          <a:p>
            <a:pPr indent="0" lvl="0" marL="0" rtl="0" algn="l">
              <a:spcBef>
                <a:spcPts val="0"/>
              </a:spcBef>
              <a:spcAft>
                <a:spcPts val="0"/>
              </a:spcAft>
              <a:buNone/>
            </a:pPr>
            <a:r>
              <a:t/>
            </a:r>
            <a:endParaRPr sz="2500">
              <a:solidFill>
                <a:schemeClr val="dk1"/>
              </a:solidFill>
              <a:latin typeface="Lato"/>
              <a:ea typeface="Lato"/>
              <a:cs typeface="Lato"/>
              <a:sym typeface="Lato"/>
            </a:endParaRPr>
          </a:p>
        </p:txBody>
      </p:sp>
      <p:sp>
        <p:nvSpPr>
          <p:cNvPr id="375" name="Google Shape;375;p65"/>
          <p:cNvSpPr txBox="1"/>
          <p:nvPr/>
        </p:nvSpPr>
        <p:spPr>
          <a:xfrm>
            <a:off x="796800" y="555175"/>
            <a:ext cx="7550400" cy="71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400">
                <a:solidFill>
                  <a:schemeClr val="dk1"/>
                </a:solidFill>
                <a:latin typeface="Oswald"/>
                <a:ea typeface="Oswald"/>
                <a:cs typeface="Oswald"/>
                <a:sym typeface="Oswald"/>
              </a:rPr>
              <a:t>What will you take away from today’s class? </a:t>
            </a:r>
            <a:endParaRPr sz="3400">
              <a:solidFill>
                <a:schemeClr val="dk1"/>
              </a:solidFill>
              <a:latin typeface="Oswald"/>
              <a:ea typeface="Oswald"/>
              <a:cs typeface="Oswald"/>
              <a:sym typeface="Oswa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9" name="Shape 379"/>
        <p:cNvGrpSpPr/>
        <p:nvPr/>
      </p:nvGrpSpPr>
      <p:grpSpPr>
        <a:xfrm>
          <a:off x="0" y="0"/>
          <a:ext cx="0" cy="0"/>
          <a:chOff x="0" y="0"/>
          <a:chExt cx="0" cy="0"/>
        </a:xfrm>
      </p:grpSpPr>
      <p:sp>
        <p:nvSpPr>
          <p:cNvPr id="380" name="Google Shape;380;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81" name="Google Shape;381;p66"/>
          <p:cNvSpPr txBox="1"/>
          <p:nvPr/>
        </p:nvSpPr>
        <p:spPr>
          <a:xfrm>
            <a:off x="486900" y="2013625"/>
            <a:ext cx="8170200" cy="793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lang="en" sz="4200" u="sng">
                <a:solidFill>
                  <a:schemeClr val="accent5"/>
                </a:solidFill>
                <a:latin typeface="Oswald"/>
                <a:ea typeface="Oswald"/>
                <a:cs typeface="Oswald"/>
                <a:sym typeface="Oswald"/>
                <a:hlinkClick r:id="rId3">
                  <a:extLst>
                    <a:ext uri="{A12FA001-AC4F-418D-AE19-62706E023703}">
                      <ahyp:hlinkClr val="tx"/>
                    </a:ext>
                  </a:extLst>
                </a:hlinkClick>
              </a:rPr>
              <a:t>Thinking with GenAI </a:t>
            </a:r>
            <a:endParaRPr sz="3400">
              <a:latin typeface="Oswald"/>
              <a:ea typeface="Oswald"/>
              <a:cs typeface="Oswald"/>
              <a:sym typeface="Oswa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41"/>
          <p:cNvSpPr txBox="1"/>
          <p:nvPr>
            <p:ph type="title"/>
          </p:nvPr>
        </p:nvSpPr>
        <p:spPr>
          <a:xfrm>
            <a:off x="280025" y="3191275"/>
            <a:ext cx="3617100" cy="1149600"/>
          </a:xfrm>
          <a:prstGeom prst="rect">
            <a:avLst/>
          </a:prstGeom>
          <a:solidFill>
            <a:srgbClr val="4CA173">
              <a:alpha val="14560"/>
            </a:srgbClr>
          </a:solidFill>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latin typeface="Lato"/>
                <a:ea typeface="Lato"/>
                <a:cs typeface="Lato"/>
                <a:sym typeface="Lato"/>
              </a:rPr>
              <a:t>“Tell us a little about yourself…”</a:t>
            </a:r>
            <a:endParaRPr>
              <a:latin typeface="Lato"/>
              <a:ea typeface="Lato"/>
              <a:cs typeface="Lato"/>
              <a:sym typeface="Lato"/>
            </a:endParaRPr>
          </a:p>
        </p:txBody>
      </p:sp>
      <p:sp>
        <p:nvSpPr>
          <p:cNvPr id="181" name="Google Shape;181;p41"/>
          <p:cNvSpPr txBox="1"/>
          <p:nvPr/>
        </p:nvSpPr>
        <p:spPr>
          <a:xfrm>
            <a:off x="280025" y="256700"/>
            <a:ext cx="8370000" cy="231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chemeClr val="dk1"/>
                </a:solidFill>
                <a:latin typeface="Lato Light"/>
                <a:ea typeface="Lato Light"/>
                <a:cs typeface="Lato Light"/>
                <a:sym typeface="Lato Light"/>
              </a:rPr>
              <a:t>Imagine today is the first day of a competitive  internship at a well-known software engineering company. The members of your small group are your fellow interns. You’re all meeting each other for the first time. </a:t>
            </a:r>
            <a:endParaRPr sz="23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300">
              <a:solidFill>
                <a:schemeClr val="dk1"/>
              </a:solidFill>
              <a:latin typeface="Lato Light"/>
              <a:ea typeface="Lato Light"/>
              <a:cs typeface="Lato Light"/>
              <a:sym typeface="Lato Light"/>
            </a:endParaRPr>
          </a:p>
          <a:p>
            <a:pPr indent="0" lvl="0" marL="0" rtl="0" algn="l">
              <a:spcBef>
                <a:spcPts val="0"/>
              </a:spcBef>
              <a:spcAft>
                <a:spcPts val="0"/>
              </a:spcAft>
              <a:buNone/>
            </a:pPr>
            <a:r>
              <a:rPr lang="en" sz="2300">
                <a:solidFill>
                  <a:schemeClr val="dk1"/>
                </a:solidFill>
                <a:latin typeface="Lato Light"/>
                <a:ea typeface="Lato Light"/>
                <a:cs typeface="Lato Light"/>
                <a:sym typeface="Lato Light"/>
              </a:rPr>
              <a:t>Your team leader starts the meeting by asking everyone to introduce themselves:</a:t>
            </a:r>
            <a:endParaRPr sz="2300">
              <a:solidFill>
                <a:schemeClr val="dk1"/>
              </a:solidFill>
              <a:latin typeface="Lato Light"/>
              <a:ea typeface="Lato Light"/>
              <a:cs typeface="Lato Light"/>
              <a:sym typeface="Lato Light"/>
            </a:endParaRPr>
          </a:p>
        </p:txBody>
      </p:sp>
      <p:sp>
        <p:nvSpPr>
          <p:cNvPr id="182" name="Google Shape;182;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83" name="Google Shape;183;p41"/>
          <p:cNvPicPr preferRelativeResize="0"/>
          <p:nvPr/>
        </p:nvPicPr>
        <p:blipFill>
          <a:blip r:embed="rId3">
            <a:alphaModFix/>
          </a:blip>
          <a:stretch>
            <a:fillRect/>
          </a:stretch>
        </p:blipFill>
        <p:spPr>
          <a:xfrm>
            <a:off x="4207625" y="2584825"/>
            <a:ext cx="4201451" cy="2362504"/>
          </a:xfrm>
          <a:prstGeom prst="rect">
            <a:avLst/>
          </a:prstGeom>
          <a:noFill/>
          <a:ln>
            <a:noFill/>
          </a:ln>
        </p:spPr>
      </p:pic>
      <p:sp>
        <p:nvSpPr>
          <p:cNvPr id="184" name="Google Shape;184;p41"/>
          <p:cNvSpPr txBox="1"/>
          <p:nvPr/>
        </p:nvSpPr>
        <p:spPr>
          <a:xfrm>
            <a:off x="7536675" y="4879500"/>
            <a:ext cx="872400" cy="264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1000" u="sng">
                <a:solidFill>
                  <a:schemeClr val="dk1"/>
                </a:solidFill>
                <a:hlinkClick r:id="rId4">
                  <a:extLst>
                    <a:ext uri="{A12FA001-AC4F-418D-AE19-62706E023703}">
                      <ahyp:hlinkClr val="tx"/>
                    </a:ext>
                  </a:extLst>
                </a:hlinkClick>
              </a:rPr>
              <a:t>Image </a:t>
            </a:r>
            <a:endParaRPr sz="1000">
              <a:solidFill>
                <a:schemeClr val="dk1"/>
              </a:solidFill>
            </a:endParaRPr>
          </a:p>
          <a:p>
            <a:pPr indent="0" lvl="0" marL="0" rtl="0" algn="r">
              <a:spcBef>
                <a:spcPts val="0"/>
              </a:spcBef>
              <a:spcAft>
                <a:spcPts val="0"/>
              </a:spcAft>
              <a:buNone/>
            </a:pPr>
            <a:r>
              <a:t/>
            </a:r>
            <a:endParaRPr sz="18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42"/>
          <p:cNvSpPr txBox="1"/>
          <p:nvPr>
            <p:ph type="title"/>
          </p:nvPr>
        </p:nvSpPr>
        <p:spPr>
          <a:xfrm>
            <a:off x="311700" y="-47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3800">
                <a:latin typeface="Oswald"/>
                <a:ea typeface="Oswald"/>
                <a:cs typeface="Oswald"/>
                <a:sym typeface="Oswald"/>
              </a:rPr>
              <a:t>Observe your small group:</a:t>
            </a:r>
            <a:endParaRPr sz="3800">
              <a:latin typeface="Oswald"/>
              <a:ea typeface="Oswald"/>
              <a:cs typeface="Oswald"/>
              <a:sym typeface="Oswald"/>
            </a:endParaRPr>
          </a:p>
        </p:txBody>
      </p:sp>
      <p:sp>
        <p:nvSpPr>
          <p:cNvPr id="190" name="Google Shape;190;p42"/>
          <p:cNvSpPr txBox="1"/>
          <p:nvPr/>
        </p:nvSpPr>
        <p:spPr>
          <a:xfrm>
            <a:off x="707250" y="897900"/>
            <a:ext cx="7729500" cy="5949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ato"/>
                <a:ea typeface="Lato"/>
                <a:cs typeface="Lato"/>
                <a:sym typeface="Lato"/>
              </a:rPr>
              <a:t>What did everyone include in their self introduction?</a:t>
            </a:r>
            <a:endParaRPr sz="2200">
              <a:solidFill>
                <a:schemeClr val="dk1"/>
              </a:solidFill>
              <a:latin typeface="Lato"/>
              <a:ea typeface="Lato"/>
              <a:cs typeface="Lato"/>
              <a:sym typeface="Lato"/>
            </a:endParaRPr>
          </a:p>
          <a:p>
            <a:pPr indent="0" lvl="0" marL="0" rtl="0" algn="ctr">
              <a:spcBef>
                <a:spcPts val="0"/>
              </a:spcBef>
              <a:spcAft>
                <a:spcPts val="0"/>
              </a:spcAft>
              <a:buNone/>
            </a:pPr>
            <a:r>
              <a:t/>
            </a:r>
            <a:endParaRPr sz="2200">
              <a:solidFill>
                <a:schemeClr val="dk2"/>
              </a:solidFill>
              <a:latin typeface="Lato"/>
              <a:ea typeface="Lato"/>
              <a:cs typeface="Lato"/>
              <a:sym typeface="Lato"/>
            </a:endParaRPr>
          </a:p>
          <a:p>
            <a:pPr indent="0" lvl="0" marL="0" rtl="0" algn="ctr">
              <a:spcBef>
                <a:spcPts val="0"/>
              </a:spcBef>
              <a:spcAft>
                <a:spcPts val="0"/>
              </a:spcAft>
              <a:buNone/>
            </a:pPr>
            <a:r>
              <a:t/>
            </a:r>
            <a:endParaRPr sz="2200">
              <a:solidFill>
                <a:schemeClr val="dk2"/>
              </a:solidFill>
              <a:latin typeface="Lato"/>
              <a:ea typeface="Lato"/>
              <a:cs typeface="Lato"/>
              <a:sym typeface="Lato"/>
            </a:endParaRPr>
          </a:p>
        </p:txBody>
      </p:sp>
      <p:sp>
        <p:nvSpPr>
          <p:cNvPr id="191" name="Google Shape;191;p42"/>
          <p:cNvSpPr txBox="1"/>
          <p:nvPr/>
        </p:nvSpPr>
        <p:spPr>
          <a:xfrm>
            <a:off x="311700" y="1638150"/>
            <a:ext cx="8651700" cy="5949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ato"/>
                <a:ea typeface="Lato"/>
                <a:cs typeface="Lato"/>
                <a:sym typeface="Lato"/>
              </a:rPr>
              <a:t>What additional information did some people include but not others?</a:t>
            </a:r>
            <a:endParaRPr sz="2200">
              <a:solidFill>
                <a:schemeClr val="dk1"/>
              </a:solidFill>
              <a:latin typeface="Lato"/>
              <a:ea typeface="Lato"/>
              <a:cs typeface="Lato"/>
              <a:sym typeface="Lato"/>
            </a:endParaRPr>
          </a:p>
          <a:p>
            <a:pPr indent="0" lvl="0" marL="0" rtl="0" algn="ctr">
              <a:spcBef>
                <a:spcPts val="0"/>
              </a:spcBef>
              <a:spcAft>
                <a:spcPts val="0"/>
              </a:spcAft>
              <a:buNone/>
            </a:pPr>
            <a:r>
              <a:t/>
            </a:r>
            <a:endParaRPr sz="2200">
              <a:solidFill>
                <a:schemeClr val="dk2"/>
              </a:solidFill>
              <a:latin typeface="Lato"/>
              <a:ea typeface="Lato"/>
              <a:cs typeface="Lato"/>
              <a:sym typeface="Lato"/>
            </a:endParaRPr>
          </a:p>
          <a:p>
            <a:pPr indent="0" lvl="0" marL="0" rtl="0" algn="ctr">
              <a:spcBef>
                <a:spcPts val="0"/>
              </a:spcBef>
              <a:spcAft>
                <a:spcPts val="0"/>
              </a:spcAft>
              <a:buNone/>
            </a:pPr>
            <a:r>
              <a:t/>
            </a:r>
            <a:endParaRPr sz="2200">
              <a:solidFill>
                <a:schemeClr val="dk2"/>
              </a:solidFill>
              <a:latin typeface="Lato"/>
              <a:ea typeface="Lato"/>
              <a:cs typeface="Lato"/>
              <a:sym typeface="Lato"/>
            </a:endParaRPr>
          </a:p>
        </p:txBody>
      </p:sp>
      <p:sp>
        <p:nvSpPr>
          <p:cNvPr id="192" name="Google Shape;192;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93" name="Google Shape;193;p42"/>
          <p:cNvSpPr txBox="1"/>
          <p:nvPr/>
        </p:nvSpPr>
        <p:spPr>
          <a:xfrm>
            <a:off x="311700" y="2396975"/>
            <a:ext cx="8651700" cy="5949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ato"/>
                <a:ea typeface="Lato"/>
                <a:cs typeface="Lato"/>
                <a:sym typeface="Lato"/>
              </a:rPr>
              <a:t>What information did people put at the beginning? Middle? End? </a:t>
            </a:r>
            <a:endParaRPr sz="2200">
              <a:solidFill>
                <a:schemeClr val="dk2"/>
              </a:solidFill>
              <a:latin typeface="Lato"/>
              <a:ea typeface="Lato"/>
              <a:cs typeface="Lato"/>
              <a:sym typeface="Lato"/>
            </a:endParaRPr>
          </a:p>
          <a:p>
            <a:pPr indent="0" lvl="0" marL="0" rtl="0" algn="ctr">
              <a:spcBef>
                <a:spcPts val="0"/>
              </a:spcBef>
              <a:spcAft>
                <a:spcPts val="0"/>
              </a:spcAft>
              <a:buNone/>
            </a:pPr>
            <a:r>
              <a:t/>
            </a:r>
            <a:endParaRPr sz="2200">
              <a:solidFill>
                <a:schemeClr val="dk2"/>
              </a:solidFill>
              <a:latin typeface="Lato"/>
              <a:ea typeface="Lato"/>
              <a:cs typeface="Lato"/>
              <a:sym typeface="Lato"/>
            </a:endParaRPr>
          </a:p>
        </p:txBody>
      </p:sp>
      <p:sp>
        <p:nvSpPr>
          <p:cNvPr id="194" name="Google Shape;194;p42"/>
          <p:cNvSpPr txBox="1"/>
          <p:nvPr/>
        </p:nvSpPr>
        <p:spPr>
          <a:xfrm>
            <a:off x="246150" y="3092448"/>
            <a:ext cx="8651700" cy="5628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ato"/>
                <a:ea typeface="Lato"/>
                <a:cs typeface="Lato"/>
                <a:sym typeface="Lato"/>
              </a:rPr>
              <a:t>Did people stand or sit? </a:t>
            </a:r>
            <a:endParaRPr sz="2200">
              <a:solidFill>
                <a:schemeClr val="dk2"/>
              </a:solidFill>
              <a:latin typeface="Lato"/>
              <a:ea typeface="Lato"/>
              <a:cs typeface="Lato"/>
              <a:sym typeface="Lato"/>
            </a:endParaRPr>
          </a:p>
        </p:txBody>
      </p:sp>
      <p:sp>
        <p:nvSpPr>
          <p:cNvPr id="195" name="Google Shape;195;p42"/>
          <p:cNvSpPr txBox="1"/>
          <p:nvPr/>
        </p:nvSpPr>
        <p:spPr>
          <a:xfrm>
            <a:off x="246150" y="3755827"/>
            <a:ext cx="8651700" cy="5628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200">
                <a:solidFill>
                  <a:schemeClr val="dk1"/>
                </a:solidFill>
                <a:latin typeface="Lato"/>
                <a:ea typeface="Lato"/>
                <a:cs typeface="Lato"/>
                <a:sym typeface="Lato"/>
              </a:rPr>
              <a:t>How did they use their hands? What did they do with their eyes?</a:t>
            </a:r>
            <a:endParaRPr sz="2200">
              <a:solidFill>
                <a:schemeClr val="dk2"/>
              </a:solidFill>
              <a:latin typeface="Lato"/>
              <a:ea typeface="Lato"/>
              <a:cs typeface="Lato"/>
              <a:sym typeface="Lato"/>
            </a:endParaRPr>
          </a:p>
        </p:txBody>
      </p:sp>
      <p:sp>
        <p:nvSpPr>
          <p:cNvPr id="196" name="Google Shape;196;p42"/>
          <p:cNvSpPr txBox="1"/>
          <p:nvPr/>
        </p:nvSpPr>
        <p:spPr>
          <a:xfrm>
            <a:off x="246150" y="4419202"/>
            <a:ext cx="8651700" cy="5628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ato"/>
                <a:ea typeface="Lato"/>
                <a:cs typeface="Lato"/>
                <a:sym typeface="Lato"/>
              </a:rPr>
              <a:t>What volume and pace did people speak at? </a:t>
            </a:r>
            <a:endParaRPr sz="2200">
              <a:solidFill>
                <a:schemeClr val="dk2"/>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43"/>
          <p:cNvSpPr txBox="1"/>
          <p:nvPr/>
        </p:nvSpPr>
        <p:spPr>
          <a:xfrm>
            <a:off x="3210725" y="1103925"/>
            <a:ext cx="2915100" cy="776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2"/>
              </a:buClr>
              <a:buSzPts val="2000"/>
              <a:buFont typeface="Lato"/>
              <a:buChar char="☑"/>
            </a:pPr>
            <a:r>
              <a:rPr lang="en" sz="2000">
                <a:solidFill>
                  <a:schemeClr val="dk2"/>
                </a:solidFill>
                <a:latin typeface="Lato"/>
                <a:ea typeface="Lato"/>
                <a:cs typeface="Lato"/>
                <a:sym typeface="Lato"/>
              </a:rPr>
              <a:t>Name</a:t>
            </a:r>
            <a:endParaRPr sz="2000">
              <a:solidFill>
                <a:schemeClr val="dk2"/>
              </a:solidFill>
              <a:latin typeface="Lato"/>
              <a:ea typeface="Lato"/>
              <a:cs typeface="Lato"/>
              <a:sym typeface="Lato"/>
            </a:endParaRPr>
          </a:p>
          <a:p>
            <a:pPr indent="-355600" lvl="0" marL="457200" rtl="0" algn="l">
              <a:spcBef>
                <a:spcPts val="0"/>
              </a:spcBef>
              <a:spcAft>
                <a:spcPts val="0"/>
              </a:spcAft>
              <a:buClr>
                <a:schemeClr val="dk2"/>
              </a:buClr>
              <a:buSzPts val="2000"/>
              <a:buFont typeface="Lato"/>
              <a:buChar char="☑"/>
            </a:pPr>
            <a:r>
              <a:rPr lang="en" sz="2000">
                <a:solidFill>
                  <a:schemeClr val="dk2"/>
                </a:solidFill>
                <a:latin typeface="Lato"/>
                <a:ea typeface="Lato"/>
                <a:cs typeface="Lato"/>
                <a:sym typeface="Lato"/>
              </a:rPr>
              <a:t>Education</a:t>
            </a:r>
            <a:endParaRPr sz="2000">
              <a:solidFill>
                <a:schemeClr val="dk2"/>
              </a:solidFill>
              <a:latin typeface="Lato"/>
              <a:ea typeface="Lato"/>
              <a:cs typeface="Lato"/>
              <a:sym typeface="Lato"/>
            </a:endParaRPr>
          </a:p>
          <a:p>
            <a:pPr indent="0" lvl="0" marL="0" rtl="0" algn="l">
              <a:spcBef>
                <a:spcPts val="0"/>
              </a:spcBef>
              <a:spcAft>
                <a:spcPts val="0"/>
              </a:spcAft>
              <a:buNone/>
            </a:pPr>
            <a:r>
              <a:t/>
            </a:r>
            <a:endParaRPr sz="2000">
              <a:solidFill>
                <a:schemeClr val="dk2"/>
              </a:solidFill>
              <a:latin typeface="Lato"/>
              <a:ea typeface="Lato"/>
              <a:cs typeface="Lato"/>
              <a:sym typeface="Lato"/>
            </a:endParaRPr>
          </a:p>
          <a:p>
            <a:pPr indent="0" lvl="0" marL="457200" rtl="0" algn="l">
              <a:spcBef>
                <a:spcPts val="0"/>
              </a:spcBef>
              <a:spcAft>
                <a:spcPts val="0"/>
              </a:spcAft>
              <a:buNone/>
            </a:pPr>
            <a:r>
              <a:t/>
            </a:r>
            <a:endParaRPr sz="2000">
              <a:solidFill>
                <a:schemeClr val="dk2"/>
              </a:solidFill>
              <a:latin typeface="Lato"/>
              <a:ea typeface="Lato"/>
              <a:cs typeface="Lato"/>
              <a:sym typeface="Lato"/>
            </a:endParaRPr>
          </a:p>
        </p:txBody>
      </p:sp>
      <p:sp>
        <p:nvSpPr>
          <p:cNvPr id="202" name="Google Shape;202;p43"/>
          <p:cNvSpPr txBox="1"/>
          <p:nvPr/>
        </p:nvSpPr>
        <p:spPr>
          <a:xfrm>
            <a:off x="242925" y="2796300"/>
            <a:ext cx="3939600" cy="20319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dk2"/>
              </a:buClr>
              <a:buSzPts val="2000"/>
              <a:buFont typeface="Lato Light"/>
              <a:buChar char="❏"/>
            </a:pPr>
            <a:r>
              <a:rPr lang="en" sz="2000">
                <a:solidFill>
                  <a:schemeClr val="dk2"/>
                </a:solidFill>
                <a:latin typeface="Lato Light"/>
                <a:ea typeface="Lato Light"/>
                <a:cs typeface="Lato Light"/>
                <a:sym typeface="Lato Light"/>
              </a:rPr>
              <a:t>Place of origin</a:t>
            </a:r>
            <a:endParaRPr sz="2000">
              <a:solidFill>
                <a:schemeClr val="dk2"/>
              </a:solidFill>
              <a:latin typeface="Lato Light"/>
              <a:ea typeface="Lato Light"/>
              <a:cs typeface="Lato Light"/>
              <a:sym typeface="Lato Light"/>
            </a:endParaRPr>
          </a:p>
          <a:p>
            <a:pPr indent="-355600" lvl="0" marL="457200" rtl="0" algn="l">
              <a:spcBef>
                <a:spcPts val="0"/>
              </a:spcBef>
              <a:spcAft>
                <a:spcPts val="0"/>
              </a:spcAft>
              <a:buClr>
                <a:schemeClr val="dk2"/>
              </a:buClr>
              <a:buSzPts val="2000"/>
              <a:buFont typeface="Lato Light"/>
              <a:buChar char="❏"/>
            </a:pPr>
            <a:r>
              <a:rPr lang="en" sz="2000">
                <a:solidFill>
                  <a:schemeClr val="dk2"/>
                </a:solidFill>
                <a:latin typeface="Lato Light"/>
                <a:ea typeface="Lato Light"/>
                <a:cs typeface="Lato Light"/>
                <a:sym typeface="Lato Light"/>
              </a:rPr>
              <a:t>Interests</a:t>
            </a:r>
            <a:endParaRPr sz="2000">
              <a:solidFill>
                <a:schemeClr val="dk2"/>
              </a:solidFill>
              <a:latin typeface="Lato Light"/>
              <a:ea typeface="Lato Light"/>
              <a:cs typeface="Lato Light"/>
              <a:sym typeface="Lato Light"/>
            </a:endParaRPr>
          </a:p>
          <a:p>
            <a:pPr indent="-355600" lvl="0" marL="457200" rtl="0" algn="l">
              <a:spcBef>
                <a:spcPts val="0"/>
              </a:spcBef>
              <a:spcAft>
                <a:spcPts val="0"/>
              </a:spcAft>
              <a:buClr>
                <a:schemeClr val="dk2"/>
              </a:buClr>
              <a:buSzPts val="2000"/>
              <a:buFont typeface="Lato Light"/>
              <a:buChar char="❏"/>
            </a:pPr>
            <a:r>
              <a:rPr lang="en" sz="2000">
                <a:solidFill>
                  <a:schemeClr val="dk2"/>
                </a:solidFill>
                <a:latin typeface="Lato Light"/>
                <a:ea typeface="Lato Light"/>
                <a:cs typeface="Lato Light"/>
                <a:sym typeface="Lato Light"/>
              </a:rPr>
              <a:t>Projects</a:t>
            </a:r>
            <a:endParaRPr sz="2000">
              <a:solidFill>
                <a:schemeClr val="dk2"/>
              </a:solidFill>
              <a:latin typeface="Lato Light"/>
              <a:ea typeface="Lato Light"/>
              <a:cs typeface="Lato Light"/>
              <a:sym typeface="Lato Light"/>
            </a:endParaRPr>
          </a:p>
          <a:p>
            <a:pPr indent="-355600" lvl="0" marL="457200" rtl="0" algn="l">
              <a:spcBef>
                <a:spcPts val="0"/>
              </a:spcBef>
              <a:spcAft>
                <a:spcPts val="0"/>
              </a:spcAft>
              <a:buClr>
                <a:schemeClr val="dk2"/>
              </a:buClr>
              <a:buSzPts val="2000"/>
              <a:buFont typeface="Lato Light"/>
              <a:buChar char="❏"/>
            </a:pPr>
            <a:r>
              <a:rPr lang="en" sz="2000">
                <a:solidFill>
                  <a:schemeClr val="dk2"/>
                </a:solidFill>
                <a:latin typeface="Lato Light"/>
                <a:ea typeface="Lato Light"/>
                <a:cs typeface="Lato Light"/>
                <a:sym typeface="Lato Light"/>
              </a:rPr>
              <a:t>Family</a:t>
            </a:r>
            <a:endParaRPr sz="2000">
              <a:solidFill>
                <a:schemeClr val="dk2"/>
              </a:solidFill>
              <a:latin typeface="Lato Light"/>
              <a:ea typeface="Lato Light"/>
              <a:cs typeface="Lato Light"/>
              <a:sym typeface="Lato Light"/>
            </a:endParaRPr>
          </a:p>
          <a:p>
            <a:pPr indent="-355600" lvl="0" marL="457200" rtl="0" algn="l">
              <a:spcBef>
                <a:spcPts val="0"/>
              </a:spcBef>
              <a:spcAft>
                <a:spcPts val="0"/>
              </a:spcAft>
              <a:buClr>
                <a:schemeClr val="dk2"/>
              </a:buClr>
              <a:buSzPts val="2000"/>
              <a:buFont typeface="Lato Light"/>
              <a:buChar char="❏"/>
            </a:pPr>
            <a:r>
              <a:rPr lang="en" sz="2000">
                <a:solidFill>
                  <a:schemeClr val="dk2"/>
                </a:solidFill>
                <a:latin typeface="Lato Light"/>
                <a:ea typeface="Lato Light"/>
                <a:cs typeface="Lato Light"/>
                <a:sym typeface="Lato Light"/>
              </a:rPr>
              <a:t>Hobbies</a:t>
            </a:r>
            <a:endParaRPr sz="2000">
              <a:solidFill>
                <a:schemeClr val="dk2"/>
              </a:solidFill>
              <a:latin typeface="Lato Light"/>
              <a:ea typeface="Lato Light"/>
              <a:cs typeface="Lato Light"/>
              <a:sym typeface="Lato Light"/>
            </a:endParaRPr>
          </a:p>
          <a:p>
            <a:pPr indent="-355600" lvl="0" marL="457200" rtl="0" algn="l">
              <a:spcBef>
                <a:spcPts val="0"/>
              </a:spcBef>
              <a:spcAft>
                <a:spcPts val="0"/>
              </a:spcAft>
              <a:buClr>
                <a:schemeClr val="dk2"/>
              </a:buClr>
              <a:buSzPts val="2000"/>
              <a:buFont typeface="Lato Light"/>
              <a:buChar char="❏"/>
            </a:pPr>
            <a:r>
              <a:rPr lang="en" sz="2000">
                <a:solidFill>
                  <a:schemeClr val="dk2"/>
                </a:solidFill>
                <a:latin typeface="Lato Light"/>
                <a:ea typeface="Lato Light"/>
                <a:cs typeface="Lato Light"/>
                <a:sym typeface="Lato Light"/>
              </a:rPr>
              <a:t>Other?</a:t>
            </a:r>
            <a:endParaRPr sz="2000">
              <a:solidFill>
                <a:schemeClr val="dk2"/>
              </a:solidFill>
              <a:latin typeface="Lato Light"/>
              <a:ea typeface="Lato Light"/>
              <a:cs typeface="Lato Light"/>
              <a:sym typeface="Lato Light"/>
            </a:endParaRPr>
          </a:p>
        </p:txBody>
      </p:sp>
      <p:sp>
        <p:nvSpPr>
          <p:cNvPr id="203" name="Google Shape;203;p43"/>
          <p:cNvSpPr txBox="1"/>
          <p:nvPr/>
        </p:nvSpPr>
        <p:spPr>
          <a:xfrm>
            <a:off x="180600" y="2118400"/>
            <a:ext cx="4050300" cy="5949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Lato"/>
                <a:ea typeface="Lato"/>
                <a:cs typeface="Lato"/>
                <a:sym typeface="Lato"/>
              </a:rPr>
              <a:t>Middle? </a:t>
            </a:r>
            <a:endParaRPr b="1" sz="1800">
              <a:solidFill>
                <a:schemeClr val="dk2"/>
              </a:solidFill>
              <a:latin typeface="Lato"/>
              <a:ea typeface="Lato"/>
              <a:cs typeface="Lato"/>
              <a:sym typeface="Lato"/>
            </a:endParaRPr>
          </a:p>
          <a:p>
            <a:pPr indent="0" lvl="0" marL="0" rtl="0" algn="ctr">
              <a:spcBef>
                <a:spcPts val="0"/>
              </a:spcBef>
              <a:spcAft>
                <a:spcPts val="0"/>
              </a:spcAft>
              <a:buNone/>
            </a:pPr>
            <a:r>
              <a:t/>
            </a:r>
            <a:endParaRPr b="1" sz="1800">
              <a:solidFill>
                <a:schemeClr val="dk2"/>
              </a:solidFill>
              <a:latin typeface="Lato"/>
              <a:ea typeface="Lato"/>
              <a:cs typeface="Lato"/>
              <a:sym typeface="Lato"/>
            </a:endParaRPr>
          </a:p>
        </p:txBody>
      </p:sp>
      <p:sp>
        <p:nvSpPr>
          <p:cNvPr id="204" name="Google Shape;204;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05" name="Google Shape;205;p43"/>
          <p:cNvSpPr txBox="1"/>
          <p:nvPr/>
        </p:nvSpPr>
        <p:spPr>
          <a:xfrm>
            <a:off x="311700" y="360700"/>
            <a:ext cx="8651700" cy="5949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Lato"/>
                <a:ea typeface="Lato"/>
                <a:cs typeface="Lato"/>
                <a:sym typeface="Lato"/>
              </a:rPr>
              <a:t>What information did people put at the beginning?</a:t>
            </a:r>
            <a:endParaRPr b="1" sz="1800">
              <a:solidFill>
                <a:schemeClr val="dk2"/>
              </a:solidFill>
              <a:latin typeface="Lato"/>
              <a:ea typeface="Lato"/>
              <a:cs typeface="Lato"/>
              <a:sym typeface="Lato"/>
            </a:endParaRPr>
          </a:p>
          <a:p>
            <a:pPr indent="0" lvl="0" marL="0" rtl="0" algn="ctr">
              <a:spcBef>
                <a:spcPts val="0"/>
              </a:spcBef>
              <a:spcAft>
                <a:spcPts val="0"/>
              </a:spcAft>
              <a:buNone/>
            </a:pPr>
            <a:r>
              <a:t/>
            </a:r>
            <a:endParaRPr b="1" sz="1800">
              <a:solidFill>
                <a:schemeClr val="dk2"/>
              </a:solidFill>
              <a:latin typeface="Lato"/>
              <a:ea typeface="Lato"/>
              <a:cs typeface="Lato"/>
              <a:sym typeface="Lato"/>
            </a:endParaRPr>
          </a:p>
        </p:txBody>
      </p:sp>
      <p:sp>
        <p:nvSpPr>
          <p:cNvPr id="206" name="Google Shape;206;p43"/>
          <p:cNvSpPr txBox="1"/>
          <p:nvPr/>
        </p:nvSpPr>
        <p:spPr>
          <a:xfrm>
            <a:off x="4913100" y="2118400"/>
            <a:ext cx="4050300" cy="5949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Lato"/>
                <a:ea typeface="Lato"/>
                <a:cs typeface="Lato"/>
                <a:sym typeface="Lato"/>
              </a:rPr>
              <a:t>End? </a:t>
            </a:r>
            <a:endParaRPr b="1" sz="2200">
              <a:solidFill>
                <a:schemeClr val="dk1"/>
              </a:solidFill>
              <a:latin typeface="Lato"/>
              <a:ea typeface="Lato"/>
              <a:cs typeface="Lato"/>
              <a:sym typeface="Lato"/>
            </a:endParaRPr>
          </a:p>
          <a:p>
            <a:pPr indent="0" lvl="0" marL="0" rtl="0" algn="ctr">
              <a:spcBef>
                <a:spcPts val="0"/>
              </a:spcBef>
              <a:spcAft>
                <a:spcPts val="0"/>
              </a:spcAft>
              <a:buNone/>
            </a:pPr>
            <a:r>
              <a:t/>
            </a:r>
            <a:endParaRPr b="1" sz="1800">
              <a:solidFill>
                <a:schemeClr val="dk2"/>
              </a:solidFill>
              <a:latin typeface="Lato"/>
              <a:ea typeface="Lato"/>
              <a:cs typeface="Lato"/>
              <a:sym typeface="Lato"/>
            </a:endParaRPr>
          </a:p>
          <a:p>
            <a:pPr indent="0" lvl="0" marL="0" rtl="0" algn="ctr">
              <a:spcBef>
                <a:spcPts val="0"/>
              </a:spcBef>
              <a:spcAft>
                <a:spcPts val="0"/>
              </a:spcAft>
              <a:buNone/>
            </a:pPr>
            <a:r>
              <a:t/>
            </a:r>
            <a:endParaRPr b="1" sz="1800">
              <a:solidFill>
                <a:schemeClr val="dk2"/>
              </a:solidFill>
              <a:latin typeface="Lato"/>
              <a:ea typeface="Lato"/>
              <a:cs typeface="Lato"/>
              <a:sym typeface="Lato"/>
            </a:endParaRPr>
          </a:p>
        </p:txBody>
      </p:sp>
      <p:sp>
        <p:nvSpPr>
          <p:cNvPr id="207" name="Google Shape;207;p43"/>
          <p:cNvSpPr txBox="1"/>
          <p:nvPr/>
        </p:nvSpPr>
        <p:spPr>
          <a:xfrm>
            <a:off x="4968450" y="2796300"/>
            <a:ext cx="3939600" cy="20319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dk2"/>
              </a:buClr>
              <a:buSzPts val="2000"/>
              <a:buFont typeface="Lato Light"/>
              <a:buChar char="❏"/>
            </a:pPr>
            <a:r>
              <a:rPr lang="en" sz="2000">
                <a:solidFill>
                  <a:schemeClr val="dk2"/>
                </a:solidFill>
                <a:latin typeface="Lato Light"/>
                <a:ea typeface="Lato Light"/>
                <a:cs typeface="Lato Light"/>
                <a:sym typeface="Lato Light"/>
              </a:rPr>
              <a:t>Forward-looking statement (“I can’t wait to work with you”)</a:t>
            </a:r>
            <a:endParaRPr sz="2000">
              <a:solidFill>
                <a:schemeClr val="dk2"/>
              </a:solidFill>
              <a:latin typeface="Lato Light"/>
              <a:ea typeface="Lato Light"/>
              <a:cs typeface="Lato Light"/>
              <a:sym typeface="Lato Light"/>
            </a:endParaRPr>
          </a:p>
          <a:p>
            <a:pPr indent="-355600" lvl="0" marL="457200" rtl="0" algn="l">
              <a:spcBef>
                <a:spcPts val="0"/>
              </a:spcBef>
              <a:spcAft>
                <a:spcPts val="0"/>
              </a:spcAft>
              <a:buClr>
                <a:schemeClr val="dk2"/>
              </a:buClr>
              <a:buSzPts val="2000"/>
              <a:buFont typeface="Lato Light"/>
              <a:buChar char="❏"/>
            </a:pPr>
            <a:r>
              <a:rPr lang="en" sz="2000">
                <a:solidFill>
                  <a:schemeClr val="dk2"/>
                </a:solidFill>
                <a:latin typeface="Lato Light"/>
                <a:ea typeface="Lato Light"/>
                <a:cs typeface="Lato Light"/>
                <a:sym typeface="Lato Light"/>
              </a:rPr>
              <a:t>Compliment (“I’m so thrilled to be working with such a talented group of people”) </a:t>
            </a:r>
            <a:endParaRPr sz="2000">
              <a:solidFill>
                <a:schemeClr val="dk2"/>
              </a:solidFill>
              <a:latin typeface="Lato Light"/>
              <a:ea typeface="Lato Light"/>
              <a:cs typeface="Lato Light"/>
              <a:sym typeface="Lato Light"/>
            </a:endParaRPr>
          </a:p>
          <a:p>
            <a:pPr indent="-355600" lvl="0" marL="457200" rtl="0" algn="l">
              <a:spcBef>
                <a:spcPts val="0"/>
              </a:spcBef>
              <a:spcAft>
                <a:spcPts val="0"/>
              </a:spcAft>
              <a:buClr>
                <a:schemeClr val="dk2"/>
              </a:buClr>
              <a:buSzPts val="2000"/>
              <a:buFont typeface="Lato Light"/>
              <a:buChar char="❏"/>
            </a:pPr>
            <a:r>
              <a:rPr lang="en" sz="2000">
                <a:solidFill>
                  <a:schemeClr val="dk2"/>
                </a:solidFill>
                <a:latin typeface="Lato Light"/>
                <a:ea typeface="Lato Light"/>
                <a:cs typeface="Lato Light"/>
                <a:sym typeface="Lato Light"/>
              </a:rPr>
              <a:t>Other?</a:t>
            </a:r>
            <a:endParaRPr sz="2000">
              <a:solidFill>
                <a:schemeClr val="dk2"/>
              </a:solidFill>
              <a:latin typeface="Lato Light"/>
              <a:ea typeface="Lato Light"/>
              <a:cs typeface="Lato Light"/>
              <a:sym typeface="Lato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1" name="Shape 211"/>
        <p:cNvGrpSpPr/>
        <p:nvPr/>
      </p:nvGrpSpPr>
      <p:grpSpPr>
        <a:xfrm>
          <a:off x="0" y="0"/>
          <a:ext cx="0" cy="0"/>
          <a:chOff x="0" y="0"/>
          <a:chExt cx="0" cy="0"/>
        </a:xfrm>
      </p:grpSpPr>
      <p:sp>
        <p:nvSpPr>
          <p:cNvPr id="212" name="Google Shape;212;p44"/>
          <p:cNvSpPr txBox="1"/>
          <p:nvPr>
            <p:ph type="title"/>
          </p:nvPr>
        </p:nvSpPr>
        <p:spPr>
          <a:xfrm>
            <a:off x="311700" y="9020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3800">
                <a:latin typeface="Oswald"/>
                <a:ea typeface="Oswald"/>
                <a:cs typeface="Oswald"/>
                <a:sym typeface="Oswald"/>
              </a:rPr>
              <a:t>How do we k</a:t>
            </a:r>
            <a:r>
              <a:rPr lang="en" sz="3800"/>
              <a:t>now what to include? </a:t>
            </a:r>
            <a:endParaRPr sz="3800">
              <a:latin typeface="Oswald"/>
              <a:ea typeface="Oswald"/>
              <a:cs typeface="Oswald"/>
              <a:sym typeface="Oswald"/>
            </a:endParaRPr>
          </a:p>
        </p:txBody>
      </p:sp>
      <p:sp>
        <p:nvSpPr>
          <p:cNvPr id="213" name="Google Shape;213;p44"/>
          <p:cNvSpPr txBox="1"/>
          <p:nvPr/>
        </p:nvSpPr>
        <p:spPr>
          <a:xfrm>
            <a:off x="126750" y="1024650"/>
            <a:ext cx="8576100" cy="5949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ato"/>
                <a:ea typeface="Lato"/>
                <a:cs typeface="Lato"/>
                <a:sym typeface="Lato"/>
              </a:rPr>
              <a:t>What information did everyone include in their self introduction?</a:t>
            </a:r>
            <a:endParaRPr sz="2200">
              <a:solidFill>
                <a:schemeClr val="dk1"/>
              </a:solidFill>
              <a:latin typeface="Lato"/>
              <a:ea typeface="Lato"/>
              <a:cs typeface="Lato"/>
              <a:sym typeface="Lato"/>
            </a:endParaRPr>
          </a:p>
          <a:p>
            <a:pPr indent="0" lvl="0" marL="0" rtl="0" algn="ctr">
              <a:spcBef>
                <a:spcPts val="0"/>
              </a:spcBef>
              <a:spcAft>
                <a:spcPts val="0"/>
              </a:spcAft>
              <a:buNone/>
            </a:pPr>
            <a:r>
              <a:t/>
            </a:r>
            <a:endParaRPr sz="1800">
              <a:solidFill>
                <a:schemeClr val="dk2"/>
              </a:solidFill>
              <a:latin typeface="Lato"/>
              <a:ea typeface="Lato"/>
              <a:cs typeface="Lato"/>
              <a:sym typeface="Lato"/>
            </a:endParaRPr>
          </a:p>
          <a:p>
            <a:pPr indent="0" lvl="0" marL="0" rtl="0" algn="ctr">
              <a:spcBef>
                <a:spcPts val="0"/>
              </a:spcBef>
              <a:spcAft>
                <a:spcPts val="0"/>
              </a:spcAft>
              <a:buNone/>
            </a:pPr>
            <a:r>
              <a:t/>
            </a:r>
            <a:endParaRPr sz="1800">
              <a:solidFill>
                <a:schemeClr val="dk2"/>
              </a:solidFill>
              <a:latin typeface="Lato"/>
              <a:ea typeface="Lato"/>
              <a:cs typeface="Lato"/>
              <a:sym typeface="Lato"/>
            </a:endParaRPr>
          </a:p>
        </p:txBody>
      </p:sp>
      <p:sp>
        <p:nvSpPr>
          <p:cNvPr id="214" name="Google Shape;214;p44"/>
          <p:cNvSpPr txBox="1"/>
          <p:nvPr/>
        </p:nvSpPr>
        <p:spPr>
          <a:xfrm>
            <a:off x="1777875" y="1740125"/>
            <a:ext cx="3955200" cy="1011000"/>
          </a:xfrm>
          <a:prstGeom prst="rect">
            <a:avLst/>
          </a:prstGeom>
          <a:noFill/>
          <a:ln>
            <a:noFill/>
          </a:ln>
        </p:spPr>
        <p:txBody>
          <a:bodyPr anchorCtr="0" anchor="t" bIns="91425" lIns="91425" spcFirstLastPara="1" rIns="91425" wrap="square" tIns="91425">
            <a:noAutofit/>
          </a:bodyPr>
          <a:lstStyle/>
          <a:p>
            <a:pPr indent="-400050" lvl="0" marL="457200" rtl="0" algn="l">
              <a:spcBef>
                <a:spcPts val="0"/>
              </a:spcBef>
              <a:spcAft>
                <a:spcPts val="0"/>
              </a:spcAft>
              <a:buClr>
                <a:schemeClr val="dk1"/>
              </a:buClr>
              <a:buSzPts val="2700"/>
              <a:buFont typeface="Lato Light"/>
              <a:buChar char="☑"/>
            </a:pPr>
            <a:r>
              <a:rPr lang="en" sz="2700">
                <a:solidFill>
                  <a:schemeClr val="dk1"/>
                </a:solidFill>
                <a:latin typeface="Lato Light"/>
                <a:ea typeface="Lato Light"/>
                <a:cs typeface="Lato Light"/>
                <a:sym typeface="Lato Light"/>
              </a:rPr>
              <a:t>Name</a:t>
            </a:r>
            <a:endParaRPr sz="2700">
              <a:solidFill>
                <a:schemeClr val="dk1"/>
              </a:solidFill>
              <a:latin typeface="Lato Light"/>
              <a:ea typeface="Lato Light"/>
              <a:cs typeface="Lato Light"/>
              <a:sym typeface="Lato Light"/>
            </a:endParaRPr>
          </a:p>
          <a:p>
            <a:pPr indent="-400050" lvl="0" marL="457200" rtl="0" algn="l">
              <a:spcBef>
                <a:spcPts val="0"/>
              </a:spcBef>
              <a:spcAft>
                <a:spcPts val="0"/>
              </a:spcAft>
              <a:buClr>
                <a:schemeClr val="dk1"/>
              </a:buClr>
              <a:buSzPts val="2700"/>
              <a:buFont typeface="Lato Light"/>
              <a:buChar char="☑"/>
            </a:pPr>
            <a:r>
              <a:rPr lang="en" sz="2700">
                <a:solidFill>
                  <a:schemeClr val="dk1"/>
                </a:solidFill>
                <a:latin typeface="Lato Light"/>
                <a:ea typeface="Lato Light"/>
                <a:cs typeface="Lato Light"/>
                <a:sym typeface="Lato Light"/>
              </a:rPr>
              <a:t>Background </a:t>
            </a:r>
            <a:endParaRPr sz="2700">
              <a:solidFill>
                <a:schemeClr val="dk1"/>
              </a:solidFill>
              <a:latin typeface="Lato Light"/>
              <a:ea typeface="Lato Light"/>
              <a:cs typeface="Lato Light"/>
              <a:sym typeface="Lato Light"/>
            </a:endParaRPr>
          </a:p>
          <a:p>
            <a:pPr indent="0" lvl="0" marL="457200" rtl="0" algn="l">
              <a:spcBef>
                <a:spcPts val="0"/>
              </a:spcBef>
              <a:spcAft>
                <a:spcPts val="0"/>
              </a:spcAft>
              <a:buNone/>
            </a:pPr>
            <a:r>
              <a:t/>
            </a:r>
            <a:endParaRPr sz="2700">
              <a:solidFill>
                <a:schemeClr val="dk1"/>
              </a:solidFill>
              <a:latin typeface="Lato Light"/>
              <a:ea typeface="Lato Light"/>
              <a:cs typeface="Lato Light"/>
              <a:sym typeface="Lato Light"/>
            </a:endParaRPr>
          </a:p>
        </p:txBody>
      </p:sp>
      <p:sp>
        <p:nvSpPr>
          <p:cNvPr id="215" name="Google Shape;215;p44"/>
          <p:cNvSpPr txBox="1"/>
          <p:nvPr/>
        </p:nvSpPr>
        <p:spPr>
          <a:xfrm>
            <a:off x="1777875" y="3441750"/>
            <a:ext cx="5005500" cy="1431600"/>
          </a:xfrm>
          <a:prstGeom prst="rect">
            <a:avLst/>
          </a:prstGeom>
          <a:noFill/>
          <a:ln>
            <a:noFill/>
          </a:ln>
        </p:spPr>
        <p:txBody>
          <a:bodyPr anchorCtr="0" anchor="t" bIns="91425" lIns="91425" spcFirstLastPara="1" rIns="91425" wrap="square" tIns="91425">
            <a:spAutoFit/>
          </a:bodyPr>
          <a:lstStyle/>
          <a:p>
            <a:pPr indent="-400050" lvl="0" marL="457200" rtl="0" algn="l">
              <a:spcBef>
                <a:spcPts val="0"/>
              </a:spcBef>
              <a:spcAft>
                <a:spcPts val="0"/>
              </a:spcAft>
              <a:buClr>
                <a:schemeClr val="dk1"/>
              </a:buClr>
              <a:buSzPts val="2700"/>
              <a:buFont typeface="Lato Light"/>
              <a:buChar char="❏"/>
            </a:pPr>
            <a:r>
              <a:rPr lang="en" sz="2700">
                <a:solidFill>
                  <a:schemeClr val="dk1"/>
                </a:solidFill>
                <a:latin typeface="Lato Light"/>
                <a:ea typeface="Lato Light"/>
                <a:cs typeface="Lato Light"/>
                <a:sym typeface="Lato Light"/>
              </a:rPr>
              <a:t>More variety? </a:t>
            </a:r>
            <a:endParaRPr sz="2700">
              <a:solidFill>
                <a:schemeClr val="dk1"/>
              </a:solidFill>
              <a:latin typeface="Lato Light"/>
              <a:ea typeface="Lato Light"/>
              <a:cs typeface="Lato Light"/>
              <a:sym typeface="Lato Light"/>
            </a:endParaRPr>
          </a:p>
          <a:p>
            <a:pPr indent="-400050" lvl="0" marL="457200" rtl="0" algn="l">
              <a:spcBef>
                <a:spcPts val="0"/>
              </a:spcBef>
              <a:spcAft>
                <a:spcPts val="0"/>
              </a:spcAft>
              <a:buClr>
                <a:schemeClr val="dk1"/>
              </a:buClr>
              <a:buSzPts val="2700"/>
              <a:buFont typeface="Lato Light"/>
              <a:buChar char="❏"/>
            </a:pPr>
            <a:r>
              <a:rPr lang="en" sz="2700">
                <a:solidFill>
                  <a:schemeClr val="dk1"/>
                </a:solidFill>
                <a:latin typeface="Lato Light"/>
                <a:ea typeface="Lato Light"/>
                <a:cs typeface="Lato Light"/>
                <a:sym typeface="Lato Light"/>
              </a:rPr>
              <a:t>More connection?</a:t>
            </a:r>
            <a:endParaRPr sz="2700">
              <a:solidFill>
                <a:schemeClr val="dk1"/>
              </a:solidFill>
              <a:latin typeface="Lato Light"/>
              <a:ea typeface="Lato Light"/>
              <a:cs typeface="Lato Light"/>
              <a:sym typeface="Lato Light"/>
            </a:endParaRPr>
          </a:p>
          <a:p>
            <a:pPr indent="-400050" lvl="0" marL="457200" rtl="0" algn="l">
              <a:spcBef>
                <a:spcPts val="0"/>
              </a:spcBef>
              <a:spcAft>
                <a:spcPts val="0"/>
              </a:spcAft>
              <a:buClr>
                <a:schemeClr val="dk1"/>
              </a:buClr>
              <a:buSzPts val="2700"/>
              <a:buFont typeface="Lato Light"/>
              <a:buChar char="❏"/>
            </a:pPr>
            <a:r>
              <a:rPr lang="en" sz="2700">
                <a:solidFill>
                  <a:schemeClr val="dk1"/>
                </a:solidFill>
                <a:latin typeface="Lato Light"/>
                <a:ea typeface="Lato Light"/>
                <a:cs typeface="Lato Light"/>
                <a:sym typeface="Lato Light"/>
              </a:rPr>
              <a:t>Other?</a:t>
            </a:r>
            <a:endParaRPr sz="2700">
              <a:solidFill>
                <a:schemeClr val="dk1"/>
              </a:solidFill>
              <a:latin typeface="Lato Light"/>
              <a:ea typeface="Lato Light"/>
              <a:cs typeface="Lato Light"/>
              <a:sym typeface="Lato Light"/>
            </a:endParaRPr>
          </a:p>
        </p:txBody>
      </p:sp>
      <p:sp>
        <p:nvSpPr>
          <p:cNvPr id="216" name="Google Shape;216;p44"/>
          <p:cNvSpPr txBox="1"/>
          <p:nvPr/>
        </p:nvSpPr>
        <p:spPr>
          <a:xfrm>
            <a:off x="54075" y="2810500"/>
            <a:ext cx="8778300" cy="5949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ato"/>
                <a:ea typeface="Lato"/>
                <a:cs typeface="Lato"/>
                <a:sym typeface="Lato"/>
              </a:rPr>
              <a:t>What was different about this self-introduction compare to Tuesdays?</a:t>
            </a:r>
            <a:endParaRPr sz="1800">
              <a:solidFill>
                <a:schemeClr val="dk2"/>
              </a:solidFill>
              <a:latin typeface="Lato"/>
              <a:ea typeface="Lato"/>
              <a:cs typeface="Lato"/>
              <a:sym typeface="Lato"/>
            </a:endParaRPr>
          </a:p>
        </p:txBody>
      </p:sp>
      <p:sp>
        <p:nvSpPr>
          <p:cNvPr id="217" name="Google Shape;217;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5"/>
          <p:cNvSpPr txBox="1"/>
          <p:nvPr>
            <p:ph type="title"/>
          </p:nvPr>
        </p:nvSpPr>
        <p:spPr>
          <a:xfrm>
            <a:off x="406575" y="1710950"/>
            <a:ext cx="8520600" cy="1451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850"/>
              <a:t>Small Groups: Talk about Ideas</a:t>
            </a:r>
            <a:endParaRPr>
              <a:latin typeface="Oswald Light"/>
              <a:ea typeface="Oswald Light"/>
              <a:cs typeface="Oswald Light"/>
              <a:sym typeface="Oswald Light"/>
            </a:endParaRPr>
          </a:p>
        </p:txBody>
      </p:sp>
      <p:sp>
        <p:nvSpPr>
          <p:cNvPr id="223" name="Google Shape;223;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29" name="Google Shape;229;p46"/>
          <p:cNvSpPr txBox="1"/>
          <p:nvPr>
            <p:ph idx="1" type="body"/>
          </p:nvPr>
        </p:nvSpPr>
        <p:spPr>
          <a:xfrm>
            <a:off x="311700" y="222450"/>
            <a:ext cx="8520600" cy="4615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900"/>
              <a:t>Step 1:</a:t>
            </a:r>
            <a:r>
              <a:rPr lang="en" sz="1900"/>
              <a:t> Find a 2-3 friends (groups of 3-4)</a:t>
            </a:r>
            <a:endParaRPr sz="1900"/>
          </a:p>
          <a:p>
            <a:pPr indent="0" lvl="0" marL="0" rtl="0" algn="l">
              <a:lnSpc>
                <a:spcPct val="95000"/>
              </a:lnSpc>
              <a:spcBef>
                <a:spcPts val="1200"/>
              </a:spcBef>
              <a:spcAft>
                <a:spcPts val="0"/>
              </a:spcAft>
              <a:buNone/>
            </a:pPr>
            <a:r>
              <a:rPr b="1" lang="en" sz="1900"/>
              <a:t>Step 2:</a:t>
            </a:r>
            <a:r>
              <a:rPr lang="en" sz="1900"/>
              <a:t> Verbally discuss the article that you read for today with your small group. Here are some questions to help your discussion:</a:t>
            </a:r>
            <a:endParaRPr sz="1900"/>
          </a:p>
          <a:p>
            <a:pPr indent="-349250" lvl="0" marL="914400" rtl="0" algn="l">
              <a:lnSpc>
                <a:spcPct val="95000"/>
              </a:lnSpc>
              <a:spcBef>
                <a:spcPts val="1200"/>
              </a:spcBef>
              <a:spcAft>
                <a:spcPts val="0"/>
              </a:spcAft>
              <a:buSzPts val="1900"/>
              <a:buChar char="●"/>
            </a:pPr>
            <a:r>
              <a:rPr lang="en" sz="1900"/>
              <a:t>Who wrote it and </a:t>
            </a:r>
            <a:r>
              <a:rPr lang="en" sz="1900"/>
              <a:t>where</a:t>
            </a:r>
            <a:r>
              <a:rPr lang="en" sz="1900"/>
              <a:t> was it </a:t>
            </a:r>
            <a:r>
              <a:rPr lang="en" sz="1900"/>
              <a:t>published</a:t>
            </a:r>
            <a:r>
              <a:rPr lang="en" sz="1900"/>
              <a:t>? Is this a reliable source of information? </a:t>
            </a:r>
            <a:endParaRPr sz="1900"/>
          </a:p>
          <a:p>
            <a:pPr indent="-349250" lvl="0" marL="914400" rtl="0" algn="l">
              <a:lnSpc>
                <a:spcPct val="95000"/>
              </a:lnSpc>
              <a:spcBef>
                <a:spcPts val="0"/>
              </a:spcBef>
              <a:spcAft>
                <a:spcPts val="0"/>
              </a:spcAft>
              <a:buSzPts val="1900"/>
              <a:buChar char="●"/>
            </a:pPr>
            <a:r>
              <a:rPr lang="en" sz="1900"/>
              <a:t>When was it published? How up-to-date and relevant are the ideas? </a:t>
            </a:r>
            <a:endParaRPr sz="1900"/>
          </a:p>
          <a:p>
            <a:pPr indent="-349250" lvl="0" marL="914400" rtl="0" algn="l">
              <a:lnSpc>
                <a:spcPct val="95000"/>
              </a:lnSpc>
              <a:spcBef>
                <a:spcPts val="0"/>
              </a:spcBef>
              <a:spcAft>
                <a:spcPts val="0"/>
              </a:spcAft>
              <a:buSzPts val="1900"/>
              <a:buChar char="●"/>
            </a:pPr>
            <a:r>
              <a:rPr lang="en" sz="1900"/>
              <a:t>What was it about? What were the main idea and and most memorable </a:t>
            </a:r>
            <a:r>
              <a:rPr lang="en" sz="1900"/>
              <a:t>points, details, stories, or statistics</a:t>
            </a:r>
            <a:r>
              <a:rPr lang="en" sz="1900"/>
              <a:t>? </a:t>
            </a:r>
            <a:endParaRPr sz="1900"/>
          </a:p>
          <a:p>
            <a:pPr indent="-349250" lvl="0" marL="914400" rtl="0" algn="l">
              <a:lnSpc>
                <a:spcPct val="95000"/>
              </a:lnSpc>
              <a:spcBef>
                <a:spcPts val="0"/>
              </a:spcBef>
              <a:spcAft>
                <a:spcPts val="0"/>
              </a:spcAft>
              <a:buSzPts val="1900"/>
              <a:buChar char="●"/>
            </a:pPr>
            <a:r>
              <a:rPr lang="en" sz="1900"/>
              <a:t>What did you find interesting and why? What </a:t>
            </a:r>
            <a:r>
              <a:rPr lang="en" sz="1900"/>
              <a:t>questions</a:t>
            </a:r>
            <a:r>
              <a:rPr lang="en" sz="1900"/>
              <a:t> does it raise?</a:t>
            </a:r>
            <a:endParaRPr sz="1900"/>
          </a:p>
          <a:p>
            <a:pPr indent="-349250" lvl="0" marL="914400" rtl="0" algn="l">
              <a:lnSpc>
                <a:spcPct val="95000"/>
              </a:lnSpc>
              <a:spcBef>
                <a:spcPts val="0"/>
              </a:spcBef>
              <a:spcAft>
                <a:spcPts val="0"/>
              </a:spcAft>
              <a:buSzPts val="1900"/>
              <a:buChar char="●"/>
            </a:pPr>
            <a:r>
              <a:rPr lang="en" sz="1900"/>
              <a:t>What does your group think about it? </a:t>
            </a:r>
            <a:endParaRPr sz="1900"/>
          </a:p>
          <a:p>
            <a:pPr indent="-349250" lvl="0" marL="914400" rtl="0" algn="l">
              <a:lnSpc>
                <a:spcPct val="95000"/>
              </a:lnSpc>
              <a:spcBef>
                <a:spcPts val="0"/>
              </a:spcBef>
              <a:spcAft>
                <a:spcPts val="0"/>
              </a:spcAft>
              <a:buSzPts val="1900"/>
              <a:buChar char="●"/>
            </a:pPr>
            <a:r>
              <a:rPr lang="en" sz="1900"/>
              <a:t>How did the information influence your thinking about generative AI?</a:t>
            </a:r>
            <a:endParaRPr sz="1900"/>
          </a:p>
          <a:p>
            <a:pPr indent="-349250" lvl="0" marL="914400" rtl="0" algn="l">
              <a:lnSpc>
                <a:spcPct val="95000"/>
              </a:lnSpc>
              <a:spcBef>
                <a:spcPts val="0"/>
              </a:spcBef>
              <a:spcAft>
                <a:spcPts val="0"/>
              </a:spcAft>
              <a:buSzPts val="1900"/>
              <a:buChar char="●"/>
            </a:pPr>
            <a:r>
              <a:rPr lang="en" sz="1900"/>
              <a:t>What does it mean to use generative AI ethically?</a:t>
            </a:r>
            <a:endParaRPr sz="1900"/>
          </a:p>
          <a:p>
            <a:pPr indent="0" lvl="0" marL="0" rtl="0" algn="l">
              <a:lnSpc>
                <a:spcPct val="95000"/>
              </a:lnSpc>
              <a:spcBef>
                <a:spcPts val="1200"/>
              </a:spcBef>
              <a:spcAft>
                <a:spcPts val="1200"/>
              </a:spcAft>
              <a:buNone/>
            </a:pPr>
            <a:r>
              <a:rPr b="1" lang="en" sz="1900"/>
              <a:t>Step 3: </a:t>
            </a:r>
            <a:r>
              <a:rPr lang="en" sz="1900"/>
              <a:t>Nominate at least one friend (more are welcome) to share with the class the most </a:t>
            </a:r>
            <a:r>
              <a:rPr lang="en" sz="1900"/>
              <a:t>interesting</a:t>
            </a:r>
            <a:r>
              <a:rPr lang="en" sz="1900"/>
              <a:t> ideas you discussed.</a:t>
            </a:r>
            <a:endParaRPr sz="19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xEl>
                                              <p:pRg end="9" st="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35" name="Google Shape;235;p47"/>
          <p:cNvSpPr txBox="1"/>
          <p:nvPr/>
        </p:nvSpPr>
        <p:spPr>
          <a:xfrm>
            <a:off x="246150" y="1800273"/>
            <a:ext cx="8651700" cy="562800"/>
          </a:xfrm>
          <a:prstGeom prst="rect">
            <a:avLst/>
          </a:prstGeom>
          <a:solidFill>
            <a:srgbClr val="4CA173">
              <a:alpha val="1456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Lato"/>
                <a:ea typeface="Lato"/>
                <a:cs typeface="Lato"/>
                <a:sym typeface="Lato"/>
              </a:rPr>
              <a:t>Why do we talk about our idea with other people?</a:t>
            </a:r>
            <a:endParaRPr b="1" sz="2200">
              <a:solidFill>
                <a:schemeClr val="dk1"/>
              </a:solidFill>
              <a:latin typeface="Lato"/>
              <a:ea typeface="Lato"/>
              <a:cs typeface="Lato"/>
              <a:sym typeface="Lato"/>
            </a:endParaRPr>
          </a:p>
          <a:p>
            <a:pPr indent="0" lvl="0" marL="0" rtl="0" algn="ctr">
              <a:spcBef>
                <a:spcPts val="0"/>
              </a:spcBef>
              <a:spcAft>
                <a:spcPts val="0"/>
              </a:spcAft>
              <a:buNone/>
            </a:pPr>
            <a:r>
              <a:t/>
            </a:r>
            <a:endParaRPr sz="2200">
              <a:solidFill>
                <a:schemeClr val="dk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